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dia/image16.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139" r:id="rId2"/>
  </p:sldMasterIdLst>
  <p:notesMasterIdLst>
    <p:notesMasterId r:id="rId56"/>
  </p:notesMasterIdLst>
  <p:handoutMasterIdLst>
    <p:handoutMasterId r:id="rId57"/>
  </p:handoutMasterIdLst>
  <p:sldIdLst>
    <p:sldId id="2550" r:id="rId3"/>
    <p:sldId id="2632" r:id="rId4"/>
    <p:sldId id="2631" r:id="rId5"/>
    <p:sldId id="2578" r:id="rId6"/>
    <p:sldId id="2589" r:id="rId7"/>
    <p:sldId id="2559" r:id="rId8"/>
    <p:sldId id="2561" r:id="rId9"/>
    <p:sldId id="2590" r:id="rId10"/>
    <p:sldId id="2566" r:id="rId11"/>
    <p:sldId id="2576" r:id="rId12"/>
    <p:sldId id="2571" r:id="rId13"/>
    <p:sldId id="2575" r:id="rId14"/>
    <p:sldId id="2569" r:id="rId15"/>
    <p:sldId id="2570" r:id="rId16"/>
    <p:sldId id="2580" r:id="rId17"/>
    <p:sldId id="2633" r:id="rId18"/>
    <p:sldId id="2581" r:id="rId19"/>
    <p:sldId id="2624" r:id="rId20"/>
    <p:sldId id="2591" r:id="rId21"/>
    <p:sldId id="2592" r:id="rId22"/>
    <p:sldId id="2593" r:id="rId23"/>
    <p:sldId id="2594" r:id="rId24"/>
    <p:sldId id="2595" r:id="rId25"/>
    <p:sldId id="2634" r:id="rId26"/>
    <p:sldId id="2596" r:id="rId27"/>
    <p:sldId id="2597" r:id="rId28"/>
    <p:sldId id="2603" r:id="rId29"/>
    <p:sldId id="2600" r:id="rId30"/>
    <p:sldId id="2601" r:id="rId31"/>
    <p:sldId id="2602" r:id="rId32"/>
    <p:sldId id="2598" r:id="rId33"/>
    <p:sldId id="2599" r:id="rId34"/>
    <p:sldId id="2604" r:id="rId35"/>
    <p:sldId id="2605" r:id="rId36"/>
    <p:sldId id="2606" r:id="rId37"/>
    <p:sldId id="2607" r:id="rId38"/>
    <p:sldId id="2608" r:id="rId39"/>
    <p:sldId id="2610" r:id="rId40"/>
    <p:sldId id="2611" r:id="rId41"/>
    <p:sldId id="2626" r:id="rId42"/>
    <p:sldId id="2629" r:id="rId43"/>
    <p:sldId id="2612" r:id="rId44"/>
    <p:sldId id="2613" r:id="rId45"/>
    <p:sldId id="2614" r:id="rId46"/>
    <p:sldId id="2615" r:id="rId47"/>
    <p:sldId id="2616" r:id="rId48"/>
    <p:sldId id="2617" r:id="rId49"/>
    <p:sldId id="2618" r:id="rId50"/>
    <p:sldId id="2619" r:id="rId51"/>
    <p:sldId id="2620" r:id="rId52"/>
    <p:sldId id="2621" r:id="rId53"/>
    <p:sldId id="2622" r:id="rId54"/>
    <p:sldId id="2627" r:id="rId55"/>
  </p:sldIdLst>
  <p:sldSz cx="12192000" cy="6858000"/>
  <p:notesSz cx="7315200" cy="123444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A52851A-F23D-4734-965E-72D20B56415B}">
          <p14:sldIdLst>
            <p14:sldId id="2550"/>
            <p14:sldId id="2632"/>
            <p14:sldId id="2631"/>
            <p14:sldId id="2578"/>
            <p14:sldId id="2589"/>
            <p14:sldId id="2559"/>
            <p14:sldId id="2561"/>
            <p14:sldId id="2590"/>
            <p14:sldId id="2566"/>
            <p14:sldId id="2576"/>
            <p14:sldId id="2571"/>
            <p14:sldId id="2575"/>
            <p14:sldId id="2569"/>
            <p14:sldId id="2570"/>
            <p14:sldId id="2580"/>
            <p14:sldId id="2633"/>
            <p14:sldId id="2581"/>
            <p14:sldId id="2624"/>
            <p14:sldId id="2591"/>
            <p14:sldId id="2592"/>
            <p14:sldId id="2593"/>
            <p14:sldId id="2594"/>
            <p14:sldId id="2595"/>
            <p14:sldId id="2634"/>
            <p14:sldId id="2596"/>
            <p14:sldId id="2597"/>
            <p14:sldId id="2603"/>
            <p14:sldId id="2600"/>
            <p14:sldId id="2601"/>
            <p14:sldId id="2602"/>
            <p14:sldId id="2598"/>
            <p14:sldId id="2599"/>
            <p14:sldId id="2604"/>
            <p14:sldId id="2605"/>
            <p14:sldId id="2606"/>
            <p14:sldId id="2607"/>
            <p14:sldId id="2608"/>
            <p14:sldId id="2610"/>
            <p14:sldId id="2611"/>
            <p14:sldId id="2626"/>
            <p14:sldId id="2629"/>
            <p14:sldId id="2612"/>
            <p14:sldId id="2613"/>
            <p14:sldId id="2614"/>
            <p14:sldId id="2615"/>
            <p14:sldId id="2616"/>
            <p14:sldId id="2617"/>
            <p14:sldId id="2618"/>
            <p14:sldId id="2619"/>
            <p14:sldId id="2620"/>
            <p14:sldId id="2621"/>
            <p14:sldId id="2622"/>
            <p14:sldId id="2627"/>
          </p14:sldIdLst>
        </p14:section>
      </p14:sectionLst>
    </p:ext>
    <p:ext uri="{EFAFB233-063F-42B5-8137-9DF3F51BA10A}">
      <p15:sldGuideLst xmlns:p15="http://schemas.microsoft.com/office/powerpoint/2012/main">
        <p15:guide id="1" orient="horz" pos="2908"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580"/>
    <a:srgbClr val="312D2A"/>
    <a:srgbClr val="EFE5C5"/>
    <a:srgbClr val="D3B39E"/>
    <a:srgbClr val="AE562C"/>
    <a:srgbClr val="FACD62"/>
    <a:srgbClr val="759C6C"/>
    <a:srgbClr val="000000"/>
    <a:srgbClr val="FFFFFF"/>
    <a:srgbClr val="FC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02" autoAdjust="0"/>
    <p:restoredTop sz="78202" autoAdjust="0"/>
  </p:normalViewPr>
  <p:slideViewPr>
    <p:cSldViewPr snapToGrid="0" showGuides="1">
      <p:cViewPr varScale="1">
        <p:scale>
          <a:sx n="69" d="100"/>
          <a:sy n="69" d="100"/>
        </p:scale>
        <p:origin x="605" y="67"/>
      </p:cViewPr>
      <p:guideLst>
        <p:guide orient="horz" pos="2908"/>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varScale="1">
      <p:scale>
        <a:sx n="100" d="100"/>
        <a:sy n="100" d="100"/>
      </p:scale>
      <p:origin x="0" y="-1422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12/5/2021</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12/5/2021</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ct val="0"/>
              </a:spcAft>
              <a:buClrTx/>
              <a:buSzTx/>
              <a:buFont typeface="System Font Regular"/>
              <a:buNone/>
            </a:pPr>
            <a:r>
              <a:rPr lang="en-US"/>
              <a:t>Edit Master text styles</a:t>
            </a:r>
          </a:p>
          <a:p>
            <a:pPr marL="449199" marR="0" lvl="1" indent="-224599" fontAlgn="auto">
              <a:lnSpc>
                <a:spcPct val="95000"/>
              </a:lnSpc>
              <a:spcBef>
                <a:spcPts val="736"/>
              </a:spcBef>
              <a:spcAft>
                <a:spcPct val="0"/>
              </a:spcAft>
              <a:buClrTx/>
              <a:buSzTx/>
              <a:buFont typeface="Arial" panose="020B0604020202020204" pitchFamily="34" charset="0"/>
              <a:buChar char="•"/>
            </a:pPr>
            <a:r>
              <a:rPr lang="en-US"/>
              <a:t>Second level</a:t>
            </a:r>
          </a:p>
          <a:p>
            <a:pPr marL="898397" marR="0" lvl="2" indent="-224599" fontAlgn="auto">
              <a:lnSpc>
                <a:spcPct val="95000"/>
              </a:lnSpc>
              <a:spcBef>
                <a:spcPts val="491"/>
              </a:spcBef>
              <a:spcAft>
                <a:spcPct val="0"/>
              </a:spcAft>
              <a:buClrTx/>
              <a:buSzPct val="120000"/>
              <a:buFont typeface="System Font Regular"/>
              <a:buChar char="-"/>
            </a:pPr>
            <a:r>
              <a:rPr lang="en-US"/>
              <a:t>Third level</a:t>
            </a:r>
          </a:p>
          <a:p>
            <a:pPr marL="1347596" marR="0" lvl="3" indent="-224599" fontAlgn="auto">
              <a:lnSpc>
                <a:spcPct val="95000"/>
              </a:lnSpc>
              <a:spcBef>
                <a:spcPts val="491"/>
              </a:spcBef>
              <a:spcAft>
                <a:spcPct val="0"/>
              </a:spcAft>
              <a:buClrTx/>
              <a:buSzTx/>
              <a:buFont typeface="System Font Regular"/>
              <a:buChar char="◦"/>
            </a:pPr>
            <a:r>
              <a:rPr lang="en-US"/>
              <a:t>Fourth level</a:t>
            </a:r>
          </a:p>
          <a:p>
            <a:pPr marL="1796796" marR="0" lvl="4" indent="-224599" fontAlgn="auto">
              <a:lnSpc>
                <a:spcPct val="95000"/>
              </a:lnSpc>
              <a:spcBef>
                <a:spcPts val="491"/>
              </a:spcBef>
              <a:spcAft>
                <a:spcPct val="0"/>
              </a:spcAft>
              <a:buClrTx/>
              <a:buSzTx/>
              <a:buFont typeface="System Font Regular"/>
              <a:buChar char="•"/>
            </a:pPr>
            <a:r>
              <a:rPr lang="en-US"/>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CA" dirty="0"/>
          </a:p>
        </p:txBody>
      </p:sp>
      <p:sp>
        <p:nvSpPr>
          <p:cNvPr id="4" name="Slide Number Placeholder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279382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p:txBody>
          <a:bodyPr/>
          <a:lstStyle/>
          <a:p>
            <a:pPr>
              <a:defRPr/>
            </a:pPr>
            <a:fld id="{0BDCC2C1-0EA6-40C5-B831-57B3818C860C}" type="slidenum">
              <a:rPr lang="en-US" smtClean="0">
                <a:latin typeface="Times" pitchFamily="18" charset="0"/>
              </a:rPr>
              <a:pPr>
                <a:defRPr/>
              </a:pPr>
              <a:t>3</a:t>
            </a:fld>
            <a:endParaRPr lang="en-US" dirty="0" smtClean="0">
              <a:latin typeface="Times" pitchFamily="18" charset="0"/>
            </a:endParaRPr>
          </a:p>
        </p:txBody>
      </p:sp>
      <p:sp>
        <p:nvSpPr>
          <p:cNvPr id="48131" name="Rectangle 3"/>
          <p:cNvSpPr txBox="1">
            <a:spLocks noGrp="1" noChangeArrowheads="1"/>
          </p:cNvSpPr>
          <p:nvPr/>
        </p:nvSpPr>
        <p:spPr bwMode="auto">
          <a:xfrm>
            <a:off x="3884614" y="2"/>
            <a:ext cx="2971800" cy="457514"/>
          </a:xfrm>
          <a:prstGeom prst="rect">
            <a:avLst/>
          </a:prstGeom>
          <a:noFill/>
          <a:ln w="9525">
            <a:noFill/>
            <a:miter lim="800000"/>
            <a:headEnd/>
            <a:tailEnd/>
          </a:ln>
        </p:spPr>
        <p:txBody>
          <a:bodyPr lIns="94810" tIns="47404" rIns="94810" bIns="47404"/>
          <a:lstStyle/>
          <a:p>
            <a:pPr algn="r" defTabSz="947738"/>
            <a:fld id="{29E7AF8D-5692-47AB-8067-5C9DF9863368}" type="datetime1">
              <a:rPr lang="en-US" sz="1100"/>
              <a:pPr algn="r" defTabSz="947738"/>
              <a:t>12/5/2021</a:t>
            </a:fld>
            <a:endParaRPr lang="en-US" sz="1100"/>
          </a:p>
        </p:txBody>
      </p:sp>
      <p:sp>
        <p:nvSpPr>
          <p:cNvPr id="48132" name="Rectangle 6"/>
          <p:cNvSpPr txBox="1">
            <a:spLocks noGrp="1" noChangeArrowheads="1"/>
          </p:cNvSpPr>
          <p:nvPr/>
        </p:nvSpPr>
        <p:spPr bwMode="auto">
          <a:xfrm>
            <a:off x="1" y="8684928"/>
            <a:ext cx="2971800" cy="457514"/>
          </a:xfrm>
          <a:prstGeom prst="rect">
            <a:avLst/>
          </a:prstGeom>
          <a:noFill/>
          <a:ln w="9525">
            <a:noFill/>
            <a:miter lim="800000"/>
            <a:headEnd/>
            <a:tailEnd/>
          </a:ln>
        </p:spPr>
        <p:txBody>
          <a:bodyPr lIns="94810" tIns="47404" rIns="94810" bIns="47404" anchor="b"/>
          <a:lstStyle/>
          <a:p>
            <a:pPr algn="ctr" defTabSz="947738"/>
            <a:r>
              <a:rPr lang="en-US" sz="1100"/>
              <a:t>Oracle Confidential</a:t>
            </a:r>
          </a:p>
        </p:txBody>
      </p:sp>
      <p:sp>
        <p:nvSpPr>
          <p:cNvPr id="48133" name="Rectangle 7"/>
          <p:cNvSpPr txBox="1">
            <a:spLocks noGrp="1" noChangeArrowheads="1"/>
          </p:cNvSpPr>
          <p:nvPr/>
        </p:nvSpPr>
        <p:spPr bwMode="auto">
          <a:xfrm>
            <a:off x="3884614" y="8684928"/>
            <a:ext cx="2971800" cy="457514"/>
          </a:xfrm>
          <a:prstGeom prst="rect">
            <a:avLst/>
          </a:prstGeom>
          <a:noFill/>
          <a:ln w="9525">
            <a:noFill/>
            <a:miter lim="800000"/>
            <a:headEnd/>
            <a:tailEnd/>
          </a:ln>
        </p:spPr>
        <p:txBody>
          <a:bodyPr lIns="94810" tIns="47404" rIns="94810" bIns="47404" anchor="b"/>
          <a:lstStyle/>
          <a:p>
            <a:pPr algn="r" defTabSz="947738"/>
            <a:fld id="{A68717B9-A4A8-4E1A-975D-C0C468EB19AB}" type="slidenum">
              <a:rPr lang="en-US" sz="1100"/>
              <a:pPr algn="r" defTabSz="947738"/>
              <a:t>3</a:t>
            </a:fld>
            <a:endParaRPr lang="en-US" sz="1100"/>
          </a:p>
        </p:txBody>
      </p:sp>
      <p:sp>
        <p:nvSpPr>
          <p:cNvPr id="48134" name="Rectangle 2"/>
          <p:cNvSpPr>
            <a:spLocks noGrp="1" noRot="1" noChangeAspect="1" noChangeArrowheads="1" noTextEdit="1"/>
          </p:cNvSpPr>
          <p:nvPr>
            <p:ph type="sldImg"/>
          </p:nvPr>
        </p:nvSpPr>
        <p:spPr>
          <a:xfrm>
            <a:off x="381000" y="687388"/>
            <a:ext cx="6096000" cy="3429000"/>
          </a:xfrm>
          <a:ln/>
        </p:spPr>
      </p:sp>
      <p:sp>
        <p:nvSpPr>
          <p:cNvPr id="48135" name="Rectangle 3"/>
          <p:cNvSpPr>
            <a:spLocks noGrp="1" noChangeArrowheads="1"/>
          </p:cNvSpPr>
          <p:nvPr>
            <p:ph type="body" idx="1"/>
          </p:nvPr>
        </p:nvSpPr>
        <p:spPr>
          <a:noFill/>
          <a:ln/>
        </p:spPr>
        <p:txBody>
          <a:bodyPr lIns="94810" tIns="47404" rIns="94810" bIns="47404"/>
          <a:lstStyle/>
          <a:p>
            <a:pPr eaLnBrk="1" hangingPunct="1"/>
            <a:r>
              <a:rPr lang="ko-KR" altLang="en-US" dirty="0" smtClean="0"/>
              <a:t>오라클에서는 이렇한</a:t>
            </a:r>
            <a:r>
              <a:rPr lang="ko-KR" altLang="en-US" baseline="0" dirty="0" smtClean="0"/>
              <a:t> 보안 방안을 </a:t>
            </a:r>
            <a:r>
              <a:rPr lang="en-US" altLang="ko-KR" baseline="0" dirty="0" smtClean="0"/>
              <a:t>defense in depth</a:t>
            </a:r>
            <a:r>
              <a:rPr lang="ko-KR" altLang="en-US" baseline="0" dirty="0" smtClean="0"/>
              <a:t>의 개념으로 제공해 드리고 있습니다</a:t>
            </a:r>
            <a:r>
              <a:rPr lang="en-US" altLang="ko-KR" baseline="0" dirty="0" smtClean="0"/>
              <a:t>.</a:t>
            </a:r>
          </a:p>
          <a:p>
            <a:pPr eaLnBrk="1" hangingPunct="1"/>
            <a:r>
              <a:rPr lang="ko-KR" altLang="en-US" baseline="0" dirty="0" smtClean="0"/>
              <a:t>우선 제일 안쪽 데이타를 보호 하기 위해여 </a:t>
            </a:r>
            <a:r>
              <a:rPr lang="en-US" altLang="ko-KR" baseline="0" dirty="0" smtClean="0"/>
              <a:t>ASO</a:t>
            </a:r>
            <a:r>
              <a:rPr lang="ko-KR" altLang="en-US" baseline="0" dirty="0" smtClean="0"/>
              <a:t>를 적용하여 암호화와 암호화의 키를 관리 하고</a:t>
            </a:r>
            <a:r>
              <a:rPr lang="en-US" altLang="ko-KR" baseline="0" dirty="0" smtClean="0"/>
              <a:t>, </a:t>
            </a:r>
            <a:r>
              <a:rPr lang="ko-KR" altLang="en-US" baseline="0" dirty="0" smtClean="0"/>
              <a:t>중요한 데이타를 변조 합니다</a:t>
            </a:r>
            <a:r>
              <a:rPr lang="en-US" altLang="ko-KR" baseline="0" dirty="0" smtClean="0"/>
              <a:t>.</a:t>
            </a:r>
          </a:p>
          <a:p>
            <a:pPr eaLnBrk="1" hangingPunct="1"/>
            <a:r>
              <a:rPr lang="ko-KR" altLang="en-US" baseline="0" dirty="0" smtClean="0"/>
              <a:t>그리고 </a:t>
            </a:r>
            <a:r>
              <a:rPr lang="en-US" altLang="ko-KR" baseline="0" dirty="0" smtClean="0"/>
              <a:t>DV, Label security</a:t>
            </a:r>
            <a:r>
              <a:rPr lang="ko-KR" altLang="en-US" baseline="0" dirty="0" smtClean="0"/>
              <a:t>를 통해 내부자의 접근통제를 실시 하며</a:t>
            </a:r>
            <a:r>
              <a:rPr lang="en-US" altLang="ko-KR" baseline="0" dirty="0" smtClean="0"/>
              <a:t>,</a:t>
            </a:r>
          </a:p>
          <a:p>
            <a:pPr eaLnBrk="1" hangingPunct="1"/>
            <a:r>
              <a:rPr lang="en-US" baseline="0" dirty="0" smtClean="0"/>
              <a:t>AVDF</a:t>
            </a:r>
            <a:r>
              <a:rPr lang="ko-KR" altLang="en-US" baseline="0" dirty="0" smtClean="0"/>
              <a:t>를 통해 데이타베이스의 감사를 실시 합니다</a:t>
            </a:r>
            <a:r>
              <a:rPr lang="en-US" altLang="ko-KR" baseline="0" dirty="0" smtClean="0"/>
              <a:t>.</a:t>
            </a:r>
          </a:p>
          <a:p>
            <a:pPr eaLnBrk="1" hangingPunct="1"/>
            <a:r>
              <a:rPr lang="ko-KR" altLang="en-US" dirty="0" smtClean="0"/>
              <a:t>최 전방에서는 </a:t>
            </a:r>
            <a:r>
              <a:rPr lang="en-US" altLang="ko-KR" dirty="0" smtClean="0"/>
              <a:t>DF</a:t>
            </a:r>
            <a:r>
              <a:rPr lang="ko-KR" altLang="en-US" dirty="0" smtClean="0"/>
              <a:t>를 통해 외부에서 접근하는 사용자를 통제 또는 모니터링을 하게 됩니다</a:t>
            </a:r>
            <a:r>
              <a:rPr lang="en-US" altLang="ko-KR" dirty="0" smtClean="0"/>
              <a:t>.</a:t>
            </a:r>
          </a:p>
          <a:p>
            <a:pPr eaLnBrk="1" hangingPunct="1"/>
            <a:endParaRPr lang="en-US" dirty="0" smtClean="0"/>
          </a:p>
          <a:p>
            <a:pPr eaLnBrk="1" hangingPunct="1"/>
            <a:r>
              <a:rPr lang="ko-KR" altLang="en-US" dirty="0" smtClean="0"/>
              <a:t>이러한 일련의 보안 조치는 각각 독립적으로 이루어 지기 때문에 어느 하나의 기능이 무력해 진다 해도 다른 보안 기능에 영향을 주지 않습니다</a:t>
            </a:r>
            <a:r>
              <a:rPr lang="en-US" altLang="ko-KR" dirty="0" smtClean="0"/>
              <a:t>.</a:t>
            </a:r>
          </a:p>
          <a:p>
            <a:pPr eaLnBrk="1" hangingPunct="1"/>
            <a:endParaRPr lang="en-US" dirty="0" smtClean="0"/>
          </a:p>
          <a:p>
            <a:pPr eaLnBrk="1" hangingPunct="1"/>
            <a:r>
              <a:rPr lang="ko-KR" altLang="en-US" dirty="0" smtClean="0"/>
              <a:t>이러한 </a:t>
            </a:r>
            <a:r>
              <a:rPr lang="en-US" altLang="ko-KR" dirty="0" smtClean="0"/>
              <a:t>defense in depth</a:t>
            </a:r>
            <a:r>
              <a:rPr lang="ko-KR" altLang="en-US" dirty="0" smtClean="0"/>
              <a:t>의 개념적인 사항을 실제 적용 가능한 </a:t>
            </a:r>
            <a:r>
              <a:rPr lang="en-US" altLang="ko-KR" dirty="0" smtClean="0"/>
              <a:t>architecture</a:t>
            </a:r>
            <a:r>
              <a:rPr lang="ko-KR" altLang="en-US" dirty="0" smtClean="0"/>
              <a:t>로 표현하면 다음과 같습니다</a:t>
            </a:r>
            <a:r>
              <a:rPr lang="en-US" altLang="ko-KR" dirty="0" smtClean="0"/>
              <a:t>.</a:t>
            </a:r>
            <a:endParaRPr lang="en-US" dirty="0" smtClean="0"/>
          </a:p>
        </p:txBody>
      </p:sp>
    </p:spTree>
    <p:extLst>
      <p:ext uri="{BB962C8B-B14F-4D97-AF65-F5344CB8AC3E}">
        <p14:creationId xmlns:p14="http://schemas.microsoft.com/office/powerpoint/2010/main" val="745028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407988"/>
            <a:ext cx="4889500" cy="2751137"/>
          </a:xfrm>
        </p:spPr>
      </p:sp>
      <p:sp>
        <p:nvSpPr>
          <p:cNvPr id="3" name="Notes Placeholder 2"/>
          <p:cNvSpPr>
            <a:spLocks noGrp="1"/>
          </p:cNvSpPr>
          <p:nvPr>
            <p:ph type="body" idx="1"/>
          </p:nvPr>
        </p:nvSpPr>
        <p:spPr/>
        <p:txBody>
          <a:bodyPr>
            <a:normAutofit/>
          </a:bodyPr>
          <a:lstStyle/>
          <a:p>
            <a:endParaRPr lang="pt-PT"/>
          </a:p>
          <a:p>
            <a:r>
              <a:rPr lang="en-US"/>
              <a:t>The features, options, and products I just reviewed with you work on-premises and can also be used to protect data in the cloud.</a:t>
            </a:r>
            <a:endParaRPr lang="pt-PT" baseline="0"/>
          </a:p>
          <a:p>
            <a:endParaRPr lang="pt-PT" baseline="0"/>
          </a:p>
          <a:p>
            <a:endParaRPr lang="pt-PT"/>
          </a:p>
          <a:p>
            <a:endParaRPr lang="pt-PT"/>
          </a:p>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a:p>
        </p:txBody>
      </p:sp>
    </p:spTree>
    <p:extLst>
      <p:ext uri="{BB962C8B-B14F-4D97-AF65-F5344CB8AC3E}">
        <p14:creationId xmlns:p14="http://schemas.microsoft.com/office/powerpoint/2010/main" val="2513020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10072"/>
          <a:stretch>
            <a:fillRect/>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a:t>Title goes here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2400" b="0">
                <a:solidFill>
                  <a:srgbClr val="AE562C"/>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9251" b="31721"/>
          <a:stretch>
            <a:fillRect/>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nvCxnSpPr>
        <p:spPr>
          <a:xfrm flipH="1">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21523" b="31721"/>
          <a:stretch>
            <a:fillRect/>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nvCxnSpPr>
        <p:spPr>
          <a:xfrm flipH="1">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p:nvPr userDrawn="1"/>
        </p:nvCxnSpPr>
        <p:spPr>
          <a:xfrm flipH="1">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ltLang="ko-KR" smtClean="0"/>
              <a:t>[Date]</a:t>
            </a: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a:t>Our mission is to help people</a:t>
            </a:r>
            <a:br>
              <a:rPr lang="en-US"/>
            </a:br>
            <a:r>
              <a:rPr lang="en-US"/>
              <a:t>see data in new ways, discover insights,</a:t>
            </a:r>
            <a:br>
              <a:rPr lang="en-US"/>
            </a:br>
            <a:r>
              <a:rPr lang="en-US"/>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483" b="29623"/>
          <a:stretch>
            <a:fillRect/>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Tree>
    <p:extLst>
      <p:ext uri="{BB962C8B-B14F-4D97-AF65-F5344CB8AC3E}">
        <p14:creationId xmlns:p14="http://schemas.microsoft.com/office/powerpoint/2010/main" val="145549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기본내용추가">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마스터 제목 스타일 편집</a:t>
            </a:r>
            <a:endParaRPr lang="ko-KR" altLang="en-US" dirty="0"/>
          </a:p>
        </p:txBody>
      </p:sp>
      <p:sp>
        <p:nvSpPr>
          <p:cNvPr id="15" name="텍스트 개체 틀 14"/>
          <p:cNvSpPr>
            <a:spLocks noGrp="1"/>
          </p:cNvSpPr>
          <p:nvPr>
            <p:ph type="body" sz="quarter" idx="12" hasCustomPrompt="1"/>
          </p:nvPr>
        </p:nvSpPr>
        <p:spPr>
          <a:xfrm>
            <a:off x="9121035" y="478522"/>
            <a:ext cx="2822565" cy="273299"/>
          </a:xfrm>
          <a:prstGeom prst="rect">
            <a:avLst/>
          </a:prstGeom>
        </p:spPr>
        <p:txBody>
          <a:bodyPr anchor="ctr"/>
          <a:lstStyle>
            <a:lvl1pPr algn="r">
              <a:defRPr kumimoji="1" lang="ko-KR" altLang="en-US" sz="900" b="1" u="none" kern="1200" dirty="0" smtClean="0">
                <a:solidFill>
                  <a:schemeClr val="accent4">
                    <a:lumMod val="85000"/>
                    <a:lumOff val="15000"/>
                  </a:schemeClr>
                </a:solidFill>
                <a:latin typeface="맑은 고딕" pitchFamily="50" charset="-127"/>
                <a:ea typeface="맑은 고딕" pitchFamily="50" charset="-127"/>
                <a:cs typeface="+mn-cs"/>
              </a:defRPr>
            </a:lvl1pPr>
          </a:lstStyle>
          <a:p>
            <a:pPr lvl="0"/>
            <a:r>
              <a:rPr lang="ko-KR" altLang="en-US" dirty="0" err="1" smtClean="0"/>
              <a:t>소목차를</a:t>
            </a:r>
            <a:r>
              <a:rPr lang="ko-KR" altLang="en-US" dirty="0" smtClean="0"/>
              <a:t> 입력하세요</a:t>
            </a:r>
          </a:p>
        </p:txBody>
      </p:sp>
      <p:pic>
        <p:nvPicPr>
          <p:cNvPr id="7"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6543" y="156428"/>
            <a:ext cx="1520719" cy="322361"/>
          </a:xfrm>
          <a:prstGeom prst="rect">
            <a:avLst/>
          </a:prstGeom>
        </p:spPr>
      </p:pic>
      <p:sp>
        <p:nvSpPr>
          <p:cNvPr id="6" name="내용 개체 틀 9"/>
          <p:cNvSpPr>
            <a:spLocks noGrp="1"/>
          </p:cNvSpPr>
          <p:nvPr>
            <p:ph sz="quarter" idx="14"/>
          </p:nvPr>
        </p:nvSpPr>
        <p:spPr>
          <a:xfrm>
            <a:off x="271943" y="908188"/>
            <a:ext cx="11629509" cy="5522494"/>
          </a:xfrm>
          <a:prstGeom prst="rect">
            <a:avLst/>
          </a:prstGeom>
        </p:spPr>
        <p:txBody>
          <a:bodyPr/>
          <a:lstStyle>
            <a:lvl1pPr marL="0" indent="0">
              <a:lnSpc>
                <a:spcPct val="100000"/>
              </a:lnSpc>
              <a:spcAft>
                <a:spcPts val="600"/>
              </a:spcAft>
              <a:buClr>
                <a:schemeClr val="tx1"/>
              </a:buClr>
              <a:buFont typeface="Arial" pitchFamily="34" charset="0"/>
              <a:buChar char="•"/>
              <a:defRPr kumimoji="0" lang="ko-KR" altLang="en-US" sz="1400" b="0" u="none" kern="1200" dirty="0" smtClean="0">
                <a:solidFill>
                  <a:schemeClr val="tx1"/>
                </a:solidFill>
                <a:latin typeface="맑은 고딕" pitchFamily="50" charset="-127"/>
                <a:ea typeface="맑은 고딕" pitchFamily="50" charset="-127"/>
                <a:cs typeface="Arial" pitchFamily="34" charset="0"/>
              </a:defRPr>
            </a:lvl1pPr>
            <a:lvl2pPr>
              <a:lnSpc>
                <a:spcPct val="100000"/>
              </a:lnSpc>
              <a:spcBef>
                <a:spcPts val="313"/>
              </a:spcBef>
              <a:buFont typeface="맑은 고딕" pitchFamily="50" charset="-127"/>
              <a:buChar char="–"/>
              <a:defRPr sz="1200" b="0"/>
            </a:lvl2pPr>
            <a:lvl3pPr>
              <a:lnSpc>
                <a:spcPct val="100000"/>
              </a:lnSpc>
              <a:buClr>
                <a:schemeClr val="tx1"/>
              </a:buClr>
              <a:buFont typeface="Wingdings" pitchFamily="2" charset="2"/>
              <a:buChar char="Ø"/>
              <a:defRPr sz="1200" b="0"/>
            </a:lvl3pPr>
            <a:lvl4pPr>
              <a:buNone/>
              <a:defRPr sz="1100" b="0"/>
            </a:lvl4pPr>
          </a:lstStyle>
          <a:p>
            <a:pPr lvl="0"/>
            <a:r>
              <a:rPr lang="ko-KR" altLang="en-US" dirty="0" smtClean="0"/>
              <a:t>마스터 텍스트 스타일을 편집합니다</a:t>
            </a:r>
            <a:endParaRPr lang="en-US" altLang="ko-KR" dirty="0" smtClean="0"/>
          </a:p>
          <a:p>
            <a:pPr lvl="1"/>
            <a:endParaRPr lang="en-US" altLang="ko-KR" dirty="0" smtClean="0"/>
          </a:p>
          <a:p>
            <a:pPr lvl="2"/>
            <a:endParaRPr lang="en-US" altLang="ko-KR" sz="1200" dirty="0" smtClean="0"/>
          </a:p>
        </p:txBody>
      </p:sp>
    </p:spTree>
    <p:extLst>
      <p:ext uri="{BB962C8B-B14F-4D97-AF65-F5344CB8AC3E}">
        <p14:creationId xmlns:p14="http://schemas.microsoft.com/office/powerpoint/2010/main" val="1051971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r="48641"/>
          <a:stretch>
            <a:fillRect/>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5606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12/5/2021</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81093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21591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1241" r="8664" b="12655"/>
          <a:stretch>
            <a:fillRect/>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a:t>
            </a:r>
            <a:r>
              <a:rPr lang="en-US" dirty="0" smtClean="0">
                <a:solidFill>
                  <a:schemeClr val="tx1"/>
                </a:solidFill>
              </a:rPr>
              <a:t>Oracle's </a:t>
            </a:r>
            <a:r>
              <a:rPr lang="en-US" dirty="0">
                <a:solidFill>
                  <a:schemeClr val="tx1"/>
                </a:solidFill>
              </a:rPr>
              <a:t>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smtClean="0"/>
              <a:t>Copyright © 2020, Oracle and/or its affiliates. All rights reserved.</a:t>
            </a:r>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ltLang="ko-KR" smtClean="0"/>
              <a:t>[Date]</a:t>
            </a:r>
            <a:endParaRPr lang="en-US"/>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569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503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68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285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5721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308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445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0713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1204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6477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7927" b="29367"/>
          <a:stretch>
            <a:fillRect/>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ct val="0"/>
              </a:spcBef>
              <a:spcAft>
                <a:spcPts val="1200"/>
              </a:spcAft>
              <a:buSzPct val="70000"/>
              <a:buFont typeface="Arial" panose="020B0604020202020204" pitchFamily="34" charset="0"/>
              <a:buNone/>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ltLang="ko-KR" smtClean="0"/>
              <a:t>[Date]</a:t>
            </a:r>
            <a:endParaRPr lang="en-US"/>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82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416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0258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2430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660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193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3922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a:t>
            </a:r>
            <a:r>
              <a:rPr lang="en-US" sz="1800" b="0" i="0" dirty="0" smtClean="0">
                <a:solidFill>
                  <a:schemeClr val="bg1"/>
                </a:solidFill>
                <a:latin typeface="Oracle Sans Light" panose="020B0403020204020204" pitchFamily="34" charset="0"/>
                <a:cs typeface="Oracle Sans Light" panose="020B0403020204020204" pitchFamily="34" charset="0"/>
              </a:rPr>
              <a:t>Oracle's </a:t>
            </a:r>
            <a:r>
              <a:rPr lang="en-US" sz="1800" b="0" i="0" dirty="0">
                <a:solidFill>
                  <a:schemeClr val="bg1"/>
                </a:solidFill>
                <a:latin typeface="Oracle Sans Light" panose="020B0403020204020204" pitchFamily="34" charset="0"/>
                <a:cs typeface="Oracle Sans Light" panose="020B0403020204020204" pitchFamily="34" charset="0"/>
              </a:rPr>
              <a:t>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future plans, expectations, beliefs, intentions and prospects are “forward-looking statements” and are subject to material risks and uncertainties. A detailed discussion of these factors and other risks that affect our business is contained in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Securities and Exchange Commission (SEC) filings, including our most recent reports on Form 10-K and Form 10-Q under the heading “Risk Factors.” These filings are available on the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SEC's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website or on </a:t>
            </a:r>
            <a:r>
              <a:rPr lang="en-US" sz="1800" b="0" i="0" kern="1200" dirty="0" smtClean="0">
                <a:solidFill>
                  <a:schemeClr val="bg1"/>
                </a:solidFill>
                <a:latin typeface="Oracle Sans Light" panose="020B0403020204020204" pitchFamily="34" charset="0"/>
                <a:ea typeface="+mn-ea"/>
                <a:cs typeface="Oracle Sans Light" panose="020B0403020204020204" pitchFamily="34" charset="0"/>
              </a:rPr>
              <a:t>Oracle's </a:t>
            </a:r>
            <a:r>
              <a:rPr lang="en-US" sz="1800" b="0" i="0" kern="1200" dirty="0">
                <a:solidFill>
                  <a:schemeClr val="bg1"/>
                </a:solidFill>
                <a:latin typeface="Oracle Sans Light" panose="020B0403020204020204" pitchFamily="34" charset="0"/>
                <a:ea typeface="+mn-ea"/>
                <a:cs typeface="Oracle Sans Light" panose="020B0403020204020204" pitchFamily="34" charset="0"/>
              </a:rPr>
              <a:t>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xmlns=""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a16="http://schemas.microsoft.com/office/drawing/2014/main" id="{A436E821-D632-CA47-BF56-8B7E41D65641}"/>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3698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ltLang="ko-KR" smtClean="0"/>
              <a:t>[Date]</a:t>
            </a: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0265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ltLang="ko-KR" smtClean="0"/>
              <a:t>[Date]</a:t>
            </a: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4531" b="29623"/>
          <a:stretch>
            <a:fillRect/>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Click to 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Copyright © 2020, Oracle and/or its affiliates. All rights reserved.</a:t>
            </a:r>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ltLang="ko-KR" smtClean="0"/>
              <a:t>[Date]</a:t>
            </a:r>
            <a:endParaRPr lang="en-US"/>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Tree>
    <p:extLst>
      <p:ext uri="{BB962C8B-B14F-4D97-AF65-F5344CB8AC3E}">
        <p14:creationId xmlns:p14="http://schemas.microsoft.com/office/powerpoint/2010/main" val="35436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4" y="1828799"/>
            <a:ext cx="9144880"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사각형 8"/>
          <p:cNvSpPr/>
          <p:nvPr userDrawn="1"/>
        </p:nvSpPr>
        <p:spPr>
          <a:xfrm>
            <a:off x="7339106" y="1828800"/>
            <a:ext cx="4212678" cy="4286250"/>
          </a:xfrm>
          <a:prstGeom prst="rect">
            <a:avLst/>
          </a:prstGeom>
          <a:gradFill>
            <a:gsLst>
              <a:gs pos="0">
                <a:srgbClr val="AEAEAE">
                  <a:tint val="50000"/>
                  <a:satMod val="300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userDrawn="1"/>
        </p:nvSpPr>
        <p:spPr>
          <a:xfrm flipH="1">
            <a:off x="731236" y="1846418"/>
            <a:ext cx="2734453" cy="4255371"/>
          </a:xfrm>
          <a:prstGeom prst="rect">
            <a:avLst/>
          </a:prstGeom>
          <a:gradFill>
            <a:gsLst>
              <a:gs pos="0">
                <a:srgbClr val="AEAEAE">
                  <a:tint val="50000"/>
                  <a:satMod val="300000"/>
                </a:srgb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각 삼각형 8"/>
          <p:cNvSpPr/>
          <p:nvPr userDrawn="1"/>
        </p:nvSpPr>
        <p:spPr>
          <a:xfrm flipH="1">
            <a:off x="4829217" y="1828800"/>
            <a:ext cx="6832165" cy="4319462"/>
          </a:xfrm>
          <a:prstGeom prst="rtTriangle">
            <a:avLst/>
          </a:prstGeom>
          <a:gradFill>
            <a:gsLst>
              <a:gs pos="0">
                <a:srgbClr val="AEAEAE">
                  <a:tint val="50000"/>
                  <a:satMod val="300000"/>
                </a:srgbClr>
              </a:gs>
              <a:gs pos="48000">
                <a:srgbClr val="AEAEAE">
                  <a:tint val="37000"/>
                  <a:satMod val="300000"/>
                </a:srgbClr>
              </a:gs>
              <a:gs pos="78000">
                <a:schemeClr val="bg1"/>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각 삼각형 9"/>
          <p:cNvSpPr/>
          <p:nvPr userDrawn="1"/>
        </p:nvSpPr>
        <p:spPr>
          <a:xfrm flipV="1">
            <a:off x="762000" y="1787646"/>
            <a:ext cx="7749822" cy="4360615"/>
          </a:xfrm>
          <a:prstGeom prst="rtTriangle">
            <a:avLst/>
          </a:prstGeom>
          <a:gradFill flip="none" rotWithShape="1">
            <a:gsLst>
              <a:gs pos="75000">
                <a:schemeClr val="bg1"/>
              </a:gs>
              <a:gs pos="0">
                <a:srgbClr val="AEAEAE">
                  <a:tint val="50000"/>
                  <a:satMod val="300000"/>
                </a:srgbClr>
              </a:gs>
              <a:gs pos="47000">
                <a:srgbClr val="AEAEAE">
                  <a:tint val="37000"/>
                  <a:satMod val="300000"/>
                </a:srgb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040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t="13745" b="29623"/>
          <a:stretch>
            <a:fillRect/>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ltLang="ko-KR" smtClean="0"/>
              <a:t>[Date]</a:t>
            </a:r>
            <a:endParaRPr lang="en-US"/>
          </a:p>
        </p:txBody>
      </p:sp>
      <p:sp>
        <p:nvSpPr>
          <p:cNvPr id="9" name="직각 삼각형 8"/>
          <p:cNvSpPr/>
          <p:nvPr userDrawn="1"/>
        </p:nvSpPr>
        <p:spPr>
          <a:xfrm flipH="1">
            <a:off x="620886" y="1524000"/>
            <a:ext cx="11040493" cy="4624262"/>
          </a:xfrm>
          <a:prstGeom prst="rtTriangle">
            <a:avLst/>
          </a:prstGeom>
          <a:gradFill>
            <a:gsLst>
              <a:gs pos="0">
                <a:srgbClr val="AEAEAE">
                  <a:tint val="50000"/>
                  <a:satMod val="300000"/>
                </a:srgbClr>
              </a:gs>
              <a:gs pos="42000">
                <a:srgbClr val="AEAEAE">
                  <a:tint val="37000"/>
                  <a:satMod val="300000"/>
                </a:srgbClr>
              </a:gs>
              <a:gs pos="77000">
                <a:schemeClr val="bg1"/>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835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5.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2020, Oracle and/or its affiliates. All rights reserved.</a:t>
            </a:r>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ltLang="ko-KR" smtClean="0"/>
              <a:t>[Date]</a:t>
            </a:r>
            <a:endParaRPr lang="en-US"/>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814" r:id="rId2"/>
    <p:sldLayoutId id="2147483750" r:id="rId3"/>
    <p:sldLayoutId id="2147483752" r:id="rId4"/>
    <p:sldLayoutId id="2147483917" r:id="rId5"/>
    <p:sldLayoutId id="2147484135" r:id="rId6"/>
    <p:sldLayoutId id="2147483774" r:id="rId7"/>
    <p:sldLayoutId id="2147484133" r:id="rId8"/>
    <p:sldLayoutId id="2147484134" r:id="rId9"/>
    <p:sldLayoutId id="2147483920" r:id="rId10"/>
    <p:sldLayoutId id="2147483936" r:id="rId11"/>
    <p:sldLayoutId id="2147483763" r:id="rId12"/>
    <p:sldLayoutId id="2147483744" r:id="rId13"/>
    <p:sldLayoutId id="2147483742" r:id="rId14"/>
    <p:sldLayoutId id="2147484131" r:id="rId15"/>
    <p:sldLayoutId id="2147484132" r:id="rId16"/>
    <p:sldLayoutId id="2147484136" r:id="rId17"/>
    <p:sldLayoutId id="2147484138" r:id="rId1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p:nvPicPr>
        <p:blipFill>
          <a:blip r:embed="rId23"/>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1720759687"/>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 id="214748415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66367597-1E9E-46A2-8FE0-47C1933943C2}"/>
              </a:ext>
            </a:extLst>
          </p:cNvPr>
          <p:cNvSpPr txBox="1"/>
          <p:nvPr/>
        </p:nvSpPr>
        <p:spPr>
          <a:xfrm>
            <a:off x="1050567" y="2268194"/>
            <a:ext cx="9773951" cy="1624333"/>
          </a:xfrm>
          <a:prstGeom prst="rect">
            <a:avLst/>
          </a:prstGeom>
          <a:noFill/>
        </p:spPr>
        <p:txBody>
          <a:bodyPr vert="horz" wrap="square" lIns="0" tIns="45720" rIns="0" bIns="45720" rtlCol="0" anchor="b">
            <a:noAutofit/>
          </a:bodyPr>
          <a:lstStyle>
            <a:lvl1pPr algn="l" defTabSz="914400" rtl="0" eaLnBrk="1" latinLnBrk="0" hangingPunct="1">
              <a:lnSpc>
                <a:spcPts val="4000"/>
              </a:lnSpc>
              <a:spcBef>
                <a:spcPct val="0"/>
              </a:spcBef>
              <a:buNone/>
              <a:defRPr sz="4000" b="0" kern="1200">
                <a:solidFill>
                  <a:schemeClr val="tx1"/>
                </a:solidFill>
                <a:latin typeface="+mj-lt"/>
                <a:ea typeface="+mj-ea"/>
                <a:cs typeface="Oracle Sans" panose="020B0503020204020204" pitchFamily="34" charset="0"/>
              </a:defRPr>
            </a:lvl1pPr>
          </a:lstStyle>
          <a:p>
            <a:r>
              <a:rPr lang="ko-KR" altLang="en-US" dirty="0" smtClean="0"/>
              <a:t>오라클 </a:t>
            </a:r>
            <a:r>
              <a:rPr lang="en-US" altLang="ko-KR" dirty="0" smtClean="0"/>
              <a:t>Security - VPD </a:t>
            </a:r>
            <a:r>
              <a:rPr lang="en-US" dirty="0"/>
              <a:t/>
            </a:r>
            <a:br>
              <a:rPr lang="en-US" dirty="0"/>
            </a:br>
            <a:r>
              <a:rPr lang="ko-KR" altLang="en-US" sz="2800" dirty="0" smtClean="0"/>
              <a:t>통합</a:t>
            </a:r>
            <a:r>
              <a:rPr lang="en-US" altLang="ko-KR" sz="2800" dirty="0" smtClean="0"/>
              <a:t>DB</a:t>
            </a:r>
            <a:r>
              <a:rPr lang="ko-KR" altLang="en-US" sz="2800" dirty="0" smtClean="0"/>
              <a:t> </a:t>
            </a:r>
            <a:r>
              <a:rPr lang="ko-KR" altLang="en-US" sz="2800" dirty="0" smtClean="0"/>
              <a:t>환경에서 데이터</a:t>
            </a:r>
            <a:r>
              <a:rPr lang="en-US" sz="2800" dirty="0" smtClean="0"/>
              <a:t> </a:t>
            </a:r>
            <a:r>
              <a:rPr lang="ko-KR" altLang="en-US" sz="2800" dirty="0" smtClean="0"/>
              <a:t>존 구성을 위한 </a:t>
            </a:r>
            <a:r>
              <a:rPr lang="en-US" altLang="ko-KR" sz="2800" dirty="0" smtClean="0"/>
              <a:t>VPD </a:t>
            </a:r>
            <a:r>
              <a:rPr lang="ko-KR" altLang="en-US" sz="2800" dirty="0" smtClean="0"/>
              <a:t>이해 및 실습</a:t>
            </a:r>
            <a:endParaRPr lang="en-US" sz="1600" dirty="0">
              <a:solidFill>
                <a:srgbClr val="AE562C"/>
              </a:solidFill>
              <a:highlight>
                <a:srgbClr val="FFFF00"/>
              </a:highlight>
              <a:latin typeface="Oracle Sans" panose="020B0503020204020204" pitchFamily="34" charset="0"/>
            </a:endParaRPr>
          </a:p>
        </p:txBody>
      </p:sp>
      <p:sp>
        <p:nvSpPr>
          <p:cNvPr id="4" name="Text Placeholder 3">
            <a:extLst>
              <a:ext uri="{FF2B5EF4-FFF2-40B4-BE49-F238E27FC236}">
                <a16:creationId xmlns:a16="http://schemas.microsoft.com/office/drawing/2014/main" id="{CD5D715B-5BCD-4C09-9D17-5A7E041C5338}"/>
              </a:ext>
            </a:extLst>
          </p:cNvPr>
          <p:cNvSpPr txBox="1"/>
          <p:nvPr/>
        </p:nvSpPr>
        <p:spPr>
          <a:xfrm>
            <a:off x="1018030" y="4346423"/>
            <a:ext cx="5077970" cy="266291"/>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1"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err="1" smtClean="0"/>
              <a:t>고운용</a:t>
            </a:r>
            <a:r>
              <a:rPr lang="ko-KR" altLang="en-US" dirty="0" smtClean="0"/>
              <a:t> 상무</a:t>
            </a:r>
            <a:endParaRPr lang="en-US" dirty="0"/>
          </a:p>
        </p:txBody>
      </p:sp>
      <p:sp>
        <p:nvSpPr>
          <p:cNvPr id="5" name="Text Placeholder 4">
            <a:extLst>
              <a:ext uri="{FF2B5EF4-FFF2-40B4-BE49-F238E27FC236}">
                <a16:creationId xmlns:a16="http://schemas.microsoft.com/office/drawing/2014/main" id="{4E79CAA9-A565-441A-82CD-60081A380FCD}"/>
              </a:ext>
            </a:extLst>
          </p:cNvPr>
          <p:cNvSpPr txBox="1"/>
          <p:nvPr/>
        </p:nvSpPr>
        <p:spPr>
          <a:xfrm>
            <a:off x="1018030" y="4684016"/>
            <a:ext cx="5077970" cy="895181"/>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Master Principal Technical Architecture</a:t>
            </a:r>
            <a:endParaRPr lang="en-US" dirty="0"/>
          </a:p>
          <a:p>
            <a:r>
              <a:rPr lang="en-US" altLang="ko-KR" dirty="0" smtClean="0"/>
              <a:t>Technical</a:t>
            </a:r>
            <a:r>
              <a:rPr lang="ko-KR" altLang="en-US" dirty="0" smtClean="0"/>
              <a:t> </a:t>
            </a:r>
            <a:r>
              <a:rPr lang="en-US" altLang="ko-KR" dirty="0" smtClean="0"/>
              <a:t>Solution Engineering, Oracle Korea</a:t>
            </a:r>
            <a:endParaRPr lang="en-US" dirty="0"/>
          </a:p>
        </p:txBody>
      </p:sp>
    </p:spTree>
    <p:extLst>
      <p:ext uri="{BB962C8B-B14F-4D97-AF65-F5344CB8AC3E}">
        <p14:creationId xmlns:p14="http://schemas.microsoft.com/office/powerpoint/2010/main" val="7117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텍스트 개체 틀 17"/>
          <p:cNvSpPr>
            <a:spLocks noGrp="1"/>
          </p:cNvSpPr>
          <p:nvPr>
            <p:ph type="body" sz="quarter" idx="11"/>
          </p:nvPr>
        </p:nvSpPr>
        <p:spPr/>
        <p:txBody>
          <a:bodyPr/>
          <a:lstStyle/>
          <a:p>
            <a:r>
              <a:rPr lang="en-US" altLang="ko-KR" dirty="0" smtClean="0"/>
              <a:t>Policy</a:t>
            </a:r>
            <a:r>
              <a:rPr lang="ko-KR" altLang="en-US" dirty="0" smtClean="0"/>
              <a:t> </a:t>
            </a:r>
            <a:r>
              <a:rPr lang="en-US" altLang="ko-KR" dirty="0" smtClean="0"/>
              <a:t>Function </a:t>
            </a:r>
            <a:r>
              <a:rPr lang="ko-KR" altLang="en-US" dirty="0" smtClean="0"/>
              <a:t>종류</a:t>
            </a:r>
            <a:r>
              <a:rPr lang="en-US" altLang="ko-KR" dirty="0" smtClean="0"/>
              <a:t> </a:t>
            </a:r>
            <a:r>
              <a:rPr lang="ko-KR" altLang="en-US" dirty="0" smtClean="0"/>
              <a:t>및 기능</a:t>
            </a:r>
            <a:endParaRPr lang="ko-KR" altLang="en-US" dirty="0"/>
          </a:p>
        </p:txBody>
      </p:sp>
      <p:sp>
        <p:nvSpPr>
          <p:cNvPr id="2" name="제목 1"/>
          <p:cNvSpPr>
            <a:spLocks noGrp="1"/>
          </p:cNvSpPr>
          <p:nvPr>
            <p:ph type="title"/>
          </p:nvPr>
        </p:nvSpPr>
        <p:spPr/>
        <p:txBody>
          <a:bodyPr/>
          <a:lstStyle/>
          <a:p>
            <a:r>
              <a:rPr lang="en-US" altLang="ko-KR" dirty="0"/>
              <a:t>VPD </a:t>
            </a:r>
            <a:r>
              <a:rPr lang="ko-KR" altLang="en-US" dirty="0"/>
              <a:t>세부 </a:t>
            </a:r>
            <a:r>
              <a:rPr lang="ko-KR" altLang="en-US" dirty="0" smtClean="0"/>
              <a:t>구성 기능</a:t>
            </a:r>
            <a:endParaRPr lang="ko-KR" altLang="en-US" dirty="0"/>
          </a:p>
        </p:txBody>
      </p:sp>
      <p:sp>
        <p:nvSpPr>
          <p:cNvPr id="19" name="내용 개체 틀 18"/>
          <p:cNvSpPr>
            <a:spLocks noGrp="1"/>
          </p:cNvSpPr>
          <p:nvPr>
            <p:ph sz="quarter" idx="14"/>
          </p:nvPr>
        </p:nvSpPr>
        <p:spPr/>
        <p:txBody>
          <a:bodyPr/>
          <a:lstStyle/>
          <a:p>
            <a:r>
              <a:rPr lang="en-US" altLang="ko-KR" sz="1600" b="1" dirty="0"/>
              <a:t>DYNAMIC policy</a:t>
            </a:r>
          </a:p>
          <a:p>
            <a:pPr marL="182563" indent="-182563">
              <a:buFont typeface="Arial" panose="020B0604020202020204" pitchFamily="34" charset="0"/>
              <a:buChar char="•"/>
            </a:pPr>
            <a:r>
              <a:rPr lang="ko-KR" altLang="en-US" sz="1400" dirty="0"/>
              <a:t>사용자 액세스 때마다 </a:t>
            </a:r>
            <a:r>
              <a:rPr lang="en-US" altLang="ko-KR" sz="1400" dirty="0" smtClean="0"/>
              <a:t>Policy Function </a:t>
            </a:r>
            <a:r>
              <a:rPr lang="ko-KR" altLang="en-US" sz="1400" dirty="0" smtClean="0"/>
              <a:t>정책</a:t>
            </a:r>
            <a:r>
              <a:rPr lang="en-US" altLang="ko-KR" sz="1400" dirty="0" smtClean="0"/>
              <a:t> </a:t>
            </a:r>
            <a:r>
              <a:rPr lang="ko-KR" altLang="en-US" sz="1400" dirty="0" smtClean="0"/>
              <a:t>평가</a:t>
            </a:r>
            <a:endParaRPr lang="en-US" altLang="ko-KR" sz="1400" dirty="0"/>
          </a:p>
          <a:p>
            <a:pPr marL="182563" indent="-182563">
              <a:buFont typeface="Arial" panose="020B0604020202020204" pitchFamily="34" charset="0"/>
              <a:buChar char="•"/>
            </a:pPr>
            <a:r>
              <a:rPr lang="en-US" altLang="ko-KR" sz="1400" dirty="0"/>
              <a:t>VPD </a:t>
            </a:r>
            <a:r>
              <a:rPr lang="ko-KR" altLang="en-US" sz="1400" dirty="0"/>
              <a:t>디폴트 정책 임</a:t>
            </a:r>
            <a:r>
              <a:rPr lang="en-US" altLang="ko-KR" sz="1400" dirty="0"/>
              <a:t>(Policy type </a:t>
            </a:r>
            <a:r>
              <a:rPr lang="ko-KR" altLang="en-US" sz="1400" dirty="0" err="1"/>
              <a:t>미선언시</a:t>
            </a:r>
            <a:r>
              <a:rPr lang="en-US" altLang="ko-KR" sz="1400" dirty="0"/>
              <a:t>) </a:t>
            </a:r>
          </a:p>
          <a:p>
            <a:pPr marL="182563" indent="-182563">
              <a:buFont typeface="Arial" panose="020B0604020202020204" pitchFamily="34" charset="0"/>
              <a:buChar char="•"/>
            </a:pPr>
            <a:r>
              <a:rPr lang="ko-KR" altLang="en-US" sz="1400" dirty="0"/>
              <a:t>성능 최적화 보다는 정책 검증에 활용</a:t>
            </a:r>
            <a:r>
              <a:rPr lang="en-US" altLang="ko-KR" sz="1400" dirty="0"/>
              <a:t>(</a:t>
            </a:r>
            <a:r>
              <a:rPr lang="ko-KR" altLang="en-US" sz="1400" dirty="0"/>
              <a:t>처음 </a:t>
            </a:r>
            <a:r>
              <a:rPr lang="ko-KR" altLang="en-US" sz="1400" dirty="0" err="1"/>
              <a:t>적용시</a:t>
            </a:r>
            <a:r>
              <a:rPr lang="ko-KR" altLang="en-US" sz="1400" dirty="0"/>
              <a:t> 사용</a:t>
            </a:r>
            <a:r>
              <a:rPr lang="en-US" altLang="ko-KR" sz="1400" dirty="0"/>
              <a:t>,</a:t>
            </a:r>
            <a:r>
              <a:rPr lang="ko-KR" altLang="en-US" sz="1400" dirty="0"/>
              <a:t> 오라클 권고</a:t>
            </a:r>
            <a:r>
              <a:rPr lang="en-US" altLang="ko-KR" sz="1400" dirty="0"/>
              <a:t>)</a:t>
            </a:r>
          </a:p>
          <a:p>
            <a:endParaRPr lang="ko-KR" altLang="en-US" sz="1400" dirty="0"/>
          </a:p>
        </p:txBody>
      </p:sp>
      <p:sp>
        <p:nvSpPr>
          <p:cNvPr id="20" name="내용 개체 틀 19"/>
          <p:cNvSpPr>
            <a:spLocks noGrp="1"/>
          </p:cNvSpPr>
          <p:nvPr>
            <p:ph sz="quarter" idx="15"/>
          </p:nvPr>
        </p:nvSpPr>
        <p:spPr/>
        <p:txBody>
          <a:bodyPr/>
          <a:lstStyle/>
          <a:p>
            <a:r>
              <a:rPr lang="en-US" altLang="ko-KR" sz="1600" b="1" dirty="0" smtClean="0"/>
              <a:t>STATIC &amp; </a:t>
            </a:r>
            <a:r>
              <a:rPr lang="en-US" altLang="ko-KR" sz="1600" b="1" dirty="0"/>
              <a:t>SHARED_STATIC policy</a:t>
            </a:r>
          </a:p>
          <a:p>
            <a:pPr marL="182563" indent="-182563">
              <a:buFont typeface="Arial" panose="020B0604020202020204" pitchFamily="34" charset="0"/>
              <a:buChar char="•"/>
            </a:pPr>
            <a:r>
              <a:rPr lang="ko-KR" altLang="en-US" sz="1400" dirty="0" smtClean="0"/>
              <a:t>한번 </a:t>
            </a:r>
            <a:r>
              <a:rPr lang="ko-KR" altLang="en-US" sz="1400" dirty="0"/>
              <a:t>정책 실행 후 </a:t>
            </a:r>
            <a:r>
              <a:rPr lang="en-US" altLang="ko-KR" sz="1400" dirty="0"/>
              <a:t>SGA</a:t>
            </a:r>
            <a:r>
              <a:rPr lang="ko-KR" altLang="en-US" sz="1400" dirty="0"/>
              <a:t>에 저장</a:t>
            </a:r>
            <a:r>
              <a:rPr lang="en-US" altLang="ko-KR" sz="1400" dirty="0"/>
              <a:t>, </a:t>
            </a:r>
            <a:r>
              <a:rPr lang="ko-KR" altLang="en-US" sz="1400" dirty="0"/>
              <a:t>각 쿼리에 대해 매번 정책 평가 하지 않음</a:t>
            </a:r>
            <a:r>
              <a:rPr lang="en-US" altLang="ko-KR" sz="1400" dirty="0"/>
              <a:t>(</a:t>
            </a:r>
            <a:r>
              <a:rPr lang="ko-KR" altLang="en-US" sz="1400" dirty="0"/>
              <a:t>성능 최적화</a:t>
            </a:r>
            <a:r>
              <a:rPr lang="en-US" altLang="ko-KR" sz="1400" dirty="0"/>
              <a:t>)</a:t>
            </a:r>
          </a:p>
          <a:p>
            <a:pPr marL="182563" indent="-182563">
              <a:buFont typeface="Arial" panose="020B0604020202020204" pitchFamily="34" charset="0"/>
              <a:buChar char="•"/>
            </a:pPr>
            <a:r>
              <a:rPr lang="en-US" altLang="ko-KR" sz="1400" dirty="0" smtClean="0"/>
              <a:t>DB </a:t>
            </a:r>
            <a:r>
              <a:rPr lang="ko-KR" altLang="en-US" sz="1400" dirty="0"/>
              <a:t>내 모든 사용자에 대해 동일 조건으로 적용할 때 </a:t>
            </a:r>
            <a:r>
              <a:rPr lang="ko-KR" altLang="en-US" sz="1400" dirty="0" smtClean="0"/>
              <a:t>사용</a:t>
            </a:r>
            <a:endParaRPr lang="en-US" altLang="ko-KR" sz="1400" dirty="0" smtClean="0"/>
          </a:p>
          <a:p>
            <a:pPr marL="182563" indent="-182563">
              <a:buFont typeface="Arial" panose="020B0604020202020204" pitchFamily="34" charset="0"/>
              <a:buChar char="•"/>
            </a:pPr>
            <a:r>
              <a:rPr lang="en-US" altLang="ko-KR" sz="1400" dirty="0" smtClean="0"/>
              <a:t>DW</a:t>
            </a:r>
            <a:r>
              <a:rPr lang="ko-KR" altLang="en-US" sz="1400" dirty="0" smtClean="0"/>
              <a:t>와 같은 </a:t>
            </a:r>
            <a:r>
              <a:rPr lang="en-US" altLang="ko-KR" sz="1400" dirty="0" smtClean="0"/>
              <a:t>data</a:t>
            </a:r>
            <a:r>
              <a:rPr lang="ko-KR" altLang="en-US" sz="1400" dirty="0" smtClean="0"/>
              <a:t> </a:t>
            </a:r>
            <a:r>
              <a:rPr lang="en-US" altLang="ko-KR" sz="1400" dirty="0" smtClean="0"/>
              <a:t>host</a:t>
            </a:r>
            <a:r>
              <a:rPr lang="ko-KR" altLang="en-US" sz="1400" dirty="0" smtClean="0"/>
              <a:t> 환경에 유용</a:t>
            </a:r>
            <a:endParaRPr lang="en-US" altLang="ko-KR" sz="1400" dirty="0" smtClean="0"/>
          </a:p>
          <a:p>
            <a:pPr marL="182563" indent="-182563">
              <a:buFont typeface="Arial" panose="020B0604020202020204" pitchFamily="34" charset="0"/>
              <a:buChar char="•"/>
            </a:pPr>
            <a:r>
              <a:rPr lang="en-US" altLang="ko-KR" sz="1400" dirty="0" smtClean="0"/>
              <a:t>Application </a:t>
            </a:r>
            <a:r>
              <a:rPr lang="en-US" altLang="ko-KR" sz="1400" dirty="0"/>
              <a:t>context </a:t>
            </a:r>
            <a:r>
              <a:rPr lang="ko-KR" altLang="en-US" sz="1400" dirty="0"/>
              <a:t>의 </a:t>
            </a:r>
            <a:r>
              <a:rPr lang="en-US" altLang="ko-KR" sz="1400" dirty="0"/>
              <a:t>“SYS_CONTEXT” </a:t>
            </a:r>
            <a:r>
              <a:rPr lang="ko-KR" altLang="en-US" sz="1400" dirty="0"/>
              <a:t>사용하여 조건 값 동적 변경 가능</a:t>
            </a:r>
            <a:endParaRPr lang="en-US" altLang="ko-KR" sz="1400" dirty="0"/>
          </a:p>
          <a:p>
            <a:pPr marL="182563" indent="-182563">
              <a:buFont typeface="Arial" panose="020B0604020202020204" pitchFamily="34" charset="0"/>
              <a:buChar char="•"/>
            </a:pPr>
            <a:r>
              <a:rPr lang="en-US" altLang="ko-KR" sz="1400" dirty="0"/>
              <a:t>SHARED_STATIC, </a:t>
            </a:r>
            <a:r>
              <a:rPr lang="ko-KR" altLang="en-US" sz="1400" dirty="0"/>
              <a:t>여러 객체와 정책 공유 때 사용</a:t>
            </a:r>
            <a:endParaRPr lang="en-US" altLang="ko-KR" sz="1400" dirty="0"/>
          </a:p>
          <a:p>
            <a:endParaRPr lang="ko-KR" altLang="en-US" sz="1400" dirty="0"/>
          </a:p>
        </p:txBody>
      </p:sp>
      <p:sp>
        <p:nvSpPr>
          <p:cNvPr id="21" name="내용 개체 틀 20"/>
          <p:cNvSpPr>
            <a:spLocks noGrp="1"/>
          </p:cNvSpPr>
          <p:nvPr>
            <p:ph sz="quarter" idx="16"/>
          </p:nvPr>
        </p:nvSpPr>
        <p:spPr/>
        <p:txBody>
          <a:bodyPr/>
          <a:lstStyle/>
          <a:p>
            <a:r>
              <a:rPr lang="en-US" altLang="ko-KR" sz="1600" b="1" dirty="0" smtClean="0"/>
              <a:t>CONTEXT_SENSITIVE &amp;   SHARED_CONTEXT_SENSITIVE</a:t>
            </a:r>
            <a:endParaRPr lang="en-US" altLang="ko-KR" sz="1600" b="1" dirty="0"/>
          </a:p>
          <a:p>
            <a:pPr marL="182563" indent="-182563">
              <a:buFont typeface="Arial" panose="020B0604020202020204" pitchFamily="34" charset="0"/>
              <a:buChar char="•"/>
            </a:pPr>
            <a:r>
              <a:rPr lang="en-US" altLang="ko-KR" sz="1400" dirty="0"/>
              <a:t>2</a:t>
            </a:r>
            <a:r>
              <a:rPr lang="ko-KR" altLang="en-US" sz="1400" dirty="0"/>
              <a:t>개 이상의 조건을 가지는 </a:t>
            </a:r>
            <a:r>
              <a:rPr lang="en-US" altLang="ko-KR" sz="1400" dirty="0"/>
              <a:t>3tier </a:t>
            </a:r>
            <a:r>
              <a:rPr lang="ko-KR" altLang="en-US" sz="1400" dirty="0"/>
              <a:t>세션 </a:t>
            </a:r>
            <a:r>
              <a:rPr lang="ko-KR" altLang="en-US" sz="1400" dirty="0" err="1"/>
              <a:t>풀링</a:t>
            </a:r>
            <a:r>
              <a:rPr lang="ko-KR" altLang="en-US" sz="1400" dirty="0"/>
              <a:t> 어플리케이션</a:t>
            </a:r>
            <a:endParaRPr lang="en-US" altLang="ko-KR" sz="1400" dirty="0"/>
          </a:p>
          <a:p>
            <a:pPr marL="182563" indent="-182563">
              <a:buFont typeface="Arial" panose="020B0604020202020204" pitchFamily="34" charset="0"/>
              <a:buChar char="•"/>
            </a:pPr>
            <a:r>
              <a:rPr lang="ko-KR" altLang="en-US" sz="1400" dirty="0" smtClean="0"/>
              <a:t>사용자 </a:t>
            </a:r>
            <a:r>
              <a:rPr lang="ko-KR" altLang="en-US" sz="1400" dirty="0"/>
              <a:t>정보가 변경되지 않으면 정책 재 평가</a:t>
            </a:r>
            <a:r>
              <a:rPr lang="en-US" altLang="ko-KR" sz="1400" dirty="0"/>
              <a:t>(parsing) </a:t>
            </a:r>
            <a:r>
              <a:rPr lang="ko-KR" altLang="en-US" sz="1400" dirty="0"/>
              <a:t>하지 않음</a:t>
            </a:r>
            <a:endParaRPr lang="en-US" altLang="ko-KR" sz="1400" dirty="0"/>
          </a:p>
          <a:p>
            <a:pPr marL="182563" indent="-182563">
              <a:buFont typeface="Arial" panose="020B0604020202020204" pitchFamily="34" charset="0"/>
              <a:buChar char="•"/>
            </a:pPr>
            <a:r>
              <a:rPr lang="en-US" altLang="ko-KR" sz="1400" dirty="0" err="1" smtClean="0"/>
              <a:t>Namepsace</a:t>
            </a:r>
            <a:r>
              <a:rPr lang="ko-KR" altLang="en-US" sz="1400" dirty="0"/>
              <a:t>와 </a:t>
            </a:r>
            <a:r>
              <a:rPr lang="en-US" altLang="ko-KR" sz="1400" dirty="0"/>
              <a:t>Attribute </a:t>
            </a:r>
            <a:r>
              <a:rPr lang="ko-KR" altLang="en-US" sz="1400" dirty="0" err="1"/>
              <a:t>파라미터를</a:t>
            </a:r>
            <a:r>
              <a:rPr lang="ko-KR" altLang="en-US" sz="1400" dirty="0"/>
              <a:t> 포함한 </a:t>
            </a:r>
            <a:r>
              <a:rPr lang="en-US" altLang="ko-KR" sz="1400" b="1" dirty="0" smtClean="0">
                <a:solidFill>
                  <a:srgbClr val="C00000"/>
                </a:solidFill>
              </a:rPr>
              <a:t>Application </a:t>
            </a:r>
            <a:r>
              <a:rPr lang="en-US" altLang="ko-KR" sz="1400" b="1" dirty="0">
                <a:solidFill>
                  <a:srgbClr val="C00000"/>
                </a:solidFill>
              </a:rPr>
              <a:t>context</a:t>
            </a:r>
            <a:r>
              <a:rPr lang="ko-KR" altLang="en-US" sz="1400" dirty="0"/>
              <a:t>로 </a:t>
            </a:r>
            <a:r>
              <a:rPr lang="ko-KR" altLang="en-US" sz="1400" dirty="0" smtClean="0"/>
              <a:t>제어</a:t>
            </a:r>
            <a:endParaRPr lang="en-US" altLang="ko-KR" sz="1400" dirty="0" smtClean="0"/>
          </a:p>
          <a:p>
            <a:pPr marL="182563" indent="-182563">
              <a:buFont typeface="Arial" panose="020B0604020202020204" pitchFamily="34" charset="0"/>
              <a:buChar char="•"/>
            </a:pPr>
            <a:r>
              <a:rPr lang="en-US" altLang="ko-KR" sz="1400" dirty="0" err="1" smtClean="0"/>
              <a:t>Shared_context_Senditive</a:t>
            </a:r>
            <a:r>
              <a:rPr lang="en-US" altLang="ko-KR" sz="1400" dirty="0" smtClean="0"/>
              <a:t> </a:t>
            </a:r>
            <a:r>
              <a:rPr lang="ko-KR" altLang="en-US" sz="1400" dirty="0" smtClean="0"/>
              <a:t>경우</a:t>
            </a:r>
            <a:r>
              <a:rPr lang="en-US" altLang="ko-KR" sz="1400" dirty="0" smtClean="0"/>
              <a:t>, UGA </a:t>
            </a:r>
            <a:r>
              <a:rPr lang="ko-KR" altLang="en-US" sz="1400" dirty="0" smtClean="0"/>
              <a:t>통한</a:t>
            </a:r>
            <a:r>
              <a:rPr lang="en-US" altLang="ko-KR" sz="1400" dirty="0" smtClean="0"/>
              <a:t> </a:t>
            </a:r>
            <a:r>
              <a:rPr lang="ko-KR" altLang="en-US" sz="1400" dirty="0" smtClean="0"/>
              <a:t>정책 공유</a:t>
            </a:r>
            <a:endParaRPr lang="en-US" altLang="ko-KR" sz="1400" dirty="0"/>
          </a:p>
          <a:p>
            <a:pPr marL="182563" indent="-182563">
              <a:buFont typeface="Arial" panose="020B0604020202020204" pitchFamily="34" charset="0"/>
              <a:buChar char="•"/>
            </a:pPr>
            <a:endParaRPr lang="ko-KR" altLang="en-US" sz="1400" dirty="0"/>
          </a:p>
          <a:p>
            <a:endParaRPr lang="ko-KR" altLang="en-US" sz="1400" dirty="0"/>
          </a:p>
        </p:txBody>
      </p:sp>
      <p:sp>
        <p:nvSpPr>
          <p:cNvPr id="4" name="슬라이드 번호 개체 틀 3"/>
          <p:cNvSpPr>
            <a:spLocks noGrp="1"/>
          </p:cNvSpPr>
          <p:nvPr>
            <p:ph type="sldNum" sz="quarter" idx="4294967295"/>
          </p:nvPr>
        </p:nvSpPr>
        <p:spPr>
          <a:xfrm>
            <a:off x="0" y="6423025"/>
            <a:ext cx="365125" cy="366713"/>
          </a:xfrm>
        </p:spPr>
        <p:txBody>
          <a:bodyPr/>
          <a:lstStyle/>
          <a:p>
            <a:fld id="{345D60D9-5372-5F40-9443-0F9AE5BDC3C8}" type="slidenum">
              <a:rPr lang="en-US" smtClean="0"/>
              <a:t>10</a:t>
            </a:fld>
            <a:endParaRPr lang="en-US"/>
          </a:p>
        </p:txBody>
      </p:sp>
      <p:sp>
        <p:nvSpPr>
          <p:cNvPr id="5" name="바닥글 개체 틀 4"/>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10" name="직사각형 9"/>
          <p:cNvSpPr/>
          <p:nvPr/>
        </p:nvSpPr>
        <p:spPr>
          <a:xfrm>
            <a:off x="794941" y="4504993"/>
            <a:ext cx="2896526" cy="1615827"/>
          </a:xfrm>
          <a:prstGeom prst="rect">
            <a:avLst/>
          </a:prstGeom>
          <a:solidFill>
            <a:schemeClr val="tx1">
              <a:lumMod val="10000"/>
              <a:lumOff val="90000"/>
            </a:schemeClr>
          </a:solidFill>
        </p:spPr>
        <p:txBody>
          <a:bodyPr wrap="square">
            <a:spAutoFit/>
          </a:bodyPr>
          <a:lstStyle/>
          <a:p>
            <a:r>
              <a:rPr lang="en-US" altLang="ko-KR" sz="1100" dirty="0"/>
              <a:t>BEGIN</a:t>
            </a:r>
          </a:p>
          <a:p>
            <a:r>
              <a:rPr lang="en-US" altLang="ko-KR" sz="1100" dirty="0"/>
              <a:t> DBMS_RLS.ADD_POLICY(</a:t>
            </a:r>
          </a:p>
          <a:p>
            <a:r>
              <a:rPr lang="en-US" altLang="ko-KR" sz="1100" dirty="0"/>
              <a:t>  </a:t>
            </a:r>
            <a:r>
              <a:rPr lang="en-US" altLang="ko-KR" sz="1100" dirty="0" err="1"/>
              <a:t>object_schema</a:t>
            </a:r>
            <a:r>
              <a:rPr lang="en-US" altLang="ko-KR" sz="1100" dirty="0"/>
              <a:t>   =&gt; </a:t>
            </a:r>
            <a:r>
              <a:rPr lang="en-US" altLang="ko-KR" sz="1100" dirty="0" smtClean="0"/>
              <a:t>'</a:t>
            </a:r>
            <a:r>
              <a:rPr lang="en-US" altLang="ko-KR" sz="1100" dirty="0" err="1" smtClean="0"/>
              <a:t>hr</a:t>
            </a:r>
            <a:r>
              <a:rPr lang="en-US" altLang="ko-KR" sz="1100" dirty="0" smtClean="0"/>
              <a:t>',</a:t>
            </a:r>
            <a:endParaRPr lang="en-US" altLang="ko-KR" sz="1100" dirty="0"/>
          </a:p>
          <a:p>
            <a:r>
              <a:rPr lang="en-US" altLang="ko-KR" sz="1100" dirty="0"/>
              <a:t>  </a:t>
            </a:r>
            <a:r>
              <a:rPr lang="en-US" altLang="ko-KR" sz="1100" dirty="0" err="1"/>
              <a:t>object_name</a:t>
            </a:r>
            <a:r>
              <a:rPr lang="en-US" altLang="ko-KR" sz="1100" dirty="0"/>
              <a:t>     =&gt; </a:t>
            </a:r>
            <a:r>
              <a:rPr lang="en-US" altLang="ko-KR" sz="1100" dirty="0" smtClean="0"/>
              <a:t>'employees',</a:t>
            </a:r>
            <a:endParaRPr lang="en-US" altLang="ko-KR" sz="1100" dirty="0"/>
          </a:p>
          <a:p>
            <a:r>
              <a:rPr lang="en-US" altLang="ko-KR" sz="1100" dirty="0"/>
              <a:t>  </a:t>
            </a:r>
            <a:r>
              <a:rPr lang="en-US" altLang="ko-KR" sz="1100" dirty="0" err="1"/>
              <a:t>policy_name</a:t>
            </a:r>
            <a:r>
              <a:rPr lang="en-US" altLang="ko-KR" sz="1100" dirty="0"/>
              <a:t>     =&gt; </a:t>
            </a:r>
            <a:r>
              <a:rPr lang="en-US" altLang="ko-KR" sz="1100" dirty="0" smtClean="0"/>
              <a:t>'</a:t>
            </a:r>
            <a:r>
              <a:rPr lang="en-US" altLang="ko-KR" sz="1100" dirty="0" err="1" smtClean="0"/>
              <a:t>secure_update</a:t>
            </a:r>
            <a:r>
              <a:rPr lang="en-US" altLang="ko-KR" sz="1100" dirty="0" smtClean="0"/>
              <a:t>',</a:t>
            </a:r>
            <a:endParaRPr lang="en-US" altLang="ko-KR" sz="1100" dirty="0"/>
          </a:p>
          <a:p>
            <a:r>
              <a:rPr lang="en-US" altLang="ko-KR" sz="1100" dirty="0"/>
              <a:t>  </a:t>
            </a:r>
            <a:r>
              <a:rPr lang="en-US" altLang="ko-KR" sz="1100" dirty="0" err="1"/>
              <a:t>policy_function</a:t>
            </a:r>
            <a:r>
              <a:rPr lang="en-US" altLang="ko-KR" sz="1100" dirty="0"/>
              <a:t> =&gt; </a:t>
            </a:r>
            <a:r>
              <a:rPr lang="en-US" altLang="ko-KR" sz="1100" dirty="0" smtClean="0"/>
              <a:t>'</a:t>
            </a:r>
            <a:r>
              <a:rPr lang="en-US" altLang="ko-KR" sz="1100" dirty="0" err="1" smtClean="0"/>
              <a:t>hide_fin</a:t>
            </a:r>
            <a:r>
              <a:rPr lang="en-US" altLang="ko-KR" sz="1100" dirty="0" smtClean="0"/>
              <a:t>',</a:t>
            </a:r>
            <a:endParaRPr lang="en-US" altLang="ko-KR" sz="1100" dirty="0"/>
          </a:p>
          <a:p>
            <a:r>
              <a:rPr lang="en-US" altLang="ko-KR" sz="1100" dirty="0"/>
              <a:t>  </a:t>
            </a:r>
            <a:r>
              <a:rPr lang="en-US" altLang="ko-KR" sz="1100" dirty="0" err="1"/>
              <a:t>policy_type</a:t>
            </a:r>
            <a:r>
              <a:rPr lang="en-US" altLang="ko-KR" sz="1100" dirty="0"/>
              <a:t>     =&gt; </a:t>
            </a:r>
            <a:r>
              <a:rPr lang="en-US" altLang="ko-KR" sz="1100" b="1" dirty="0" err="1">
                <a:solidFill>
                  <a:srgbClr val="FF0000"/>
                </a:solidFill>
              </a:rPr>
              <a:t>dbms_rls.DYNAMIC</a:t>
            </a:r>
            <a:r>
              <a:rPr lang="en-US" altLang="ko-KR" sz="1100" dirty="0"/>
              <a:t>);</a:t>
            </a:r>
          </a:p>
          <a:p>
            <a:r>
              <a:rPr lang="en-US" altLang="ko-KR" sz="1100" dirty="0"/>
              <a:t>END;</a:t>
            </a:r>
          </a:p>
          <a:p>
            <a:r>
              <a:rPr lang="en-US" altLang="ko-KR" sz="1100" dirty="0"/>
              <a:t>/</a:t>
            </a:r>
            <a:endParaRPr lang="ko-KR" altLang="en-US" sz="1100" dirty="0"/>
          </a:p>
        </p:txBody>
      </p:sp>
      <p:sp>
        <p:nvSpPr>
          <p:cNvPr id="15" name="직사각형 14"/>
          <p:cNvSpPr/>
          <p:nvPr/>
        </p:nvSpPr>
        <p:spPr>
          <a:xfrm>
            <a:off x="8126355" y="4494430"/>
            <a:ext cx="3684950" cy="1954381"/>
          </a:xfrm>
          <a:prstGeom prst="rect">
            <a:avLst/>
          </a:prstGeom>
          <a:solidFill>
            <a:schemeClr val="tx1">
              <a:lumMod val="10000"/>
              <a:lumOff val="90000"/>
            </a:schemeClr>
          </a:solidFill>
        </p:spPr>
        <p:txBody>
          <a:bodyPr wrap="square">
            <a:spAutoFit/>
          </a:bodyPr>
          <a:lstStyle/>
          <a:p>
            <a:r>
              <a:rPr lang="en-US" altLang="ko-KR" sz="1100" dirty="0"/>
              <a:t>BEGIN</a:t>
            </a:r>
          </a:p>
          <a:p>
            <a:r>
              <a:rPr lang="en-US" altLang="ko-KR" sz="1100" dirty="0"/>
              <a:t> DBMS_RLS.ADD_POLICY(</a:t>
            </a:r>
          </a:p>
          <a:p>
            <a:r>
              <a:rPr lang="en-US" altLang="ko-KR" sz="1100" dirty="0"/>
              <a:t>  </a:t>
            </a:r>
            <a:r>
              <a:rPr lang="en-US" altLang="ko-KR" sz="1100" dirty="0" err="1"/>
              <a:t>object_schema</a:t>
            </a:r>
            <a:r>
              <a:rPr lang="en-US" altLang="ko-KR" sz="1100" dirty="0"/>
              <a:t>   =&gt; </a:t>
            </a:r>
            <a:r>
              <a:rPr lang="en-US" altLang="ko-KR" sz="1100" dirty="0" smtClean="0"/>
              <a:t>'</a:t>
            </a:r>
            <a:r>
              <a:rPr lang="en-US" altLang="ko-KR" sz="1100" dirty="0" err="1" smtClean="0"/>
              <a:t>hr</a:t>
            </a:r>
            <a:r>
              <a:rPr lang="en-US" altLang="ko-KR" sz="1100" dirty="0" smtClean="0"/>
              <a:t>',</a:t>
            </a:r>
            <a:endParaRPr lang="en-US" altLang="ko-KR" sz="1100" dirty="0"/>
          </a:p>
          <a:p>
            <a:r>
              <a:rPr lang="en-US" altLang="ko-KR" sz="1100" dirty="0"/>
              <a:t>  </a:t>
            </a:r>
            <a:r>
              <a:rPr lang="en-US" altLang="ko-KR" sz="1100" dirty="0" err="1"/>
              <a:t>object_name</a:t>
            </a:r>
            <a:r>
              <a:rPr lang="en-US" altLang="ko-KR" sz="1100" dirty="0"/>
              <a:t>     =&gt; </a:t>
            </a:r>
            <a:r>
              <a:rPr lang="en-US" altLang="ko-KR" sz="1100" dirty="0" smtClean="0"/>
              <a:t>'employees',</a:t>
            </a:r>
            <a:endParaRPr lang="en-US" altLang="ko-KR" sz="1100" dirty="0"/>
          </a:p>
          <a:p>
            <a:r>
              <a:rPr lang="en-US" altLang="ko-KR" sz="1100" dirty="0"/>
              <a:t>  </a:t>
            </a:r>
            <a:r>
              <a:rPr lang="en-US" altLang="ko-KR" sz="1100" dirty="0" err="1"/>
              <a:t>policy_name</a:t>
            </a:r>
            <a:r>
              <a:rPr lang="en-US" altLang="ko-KR" sz="1100" dirty="0"/>
              <a:t>     =&gt; </a:t>
            </a:r>
            <a:r>
              <a:rPr lang="en-US" altLang="ko-KR" sz="1100" dirty="0" smtClean="0"/>
              <a:t>'</a:t>
            </a:r>
            <a:r>
              <a:rPr lang="en-US" altLang="ko-KR" sz="1100" dirty="0" err="1" smtClean="0"/>
              <a:t>secure_update</a:t>
            </a:r>
            <a:r>
              <a:rPr lang="en-US" altLang="ko-KR" sz="1100" dirty="0" smtClean="0"/>
              <a:t>',</a:t>
            </a:r>
            <a:endParaRPr lang="en-US" altLang="ko-KR" sz="1100" dirty="0"/>
          </a:p>
          <a:p>
            <a:r>
              <a:rPr lang="en-US" altLang="ko-KR" sz="1100" dirty="0"/>
              <a:t>  </a:t>
            </a:r>
            <a:r>
              <a:rPr lang="en-US" altLang="ko-KR" sz="1100" dirty="0" err="1"/>
              <a:t>policy_function</a:t>
            </a:r>
            <a:r>
              <a:rPr lang="en-US" altLang="ko-KR" sz="1100" dirty="0"/>
              <a:t> =&gt; </a:t>
            </a:r>
            <a:r>
              <a:rPr lang="en-US" altLang="ko-KR" sz="1100" dirty="0" smtClean="0"/>
              <a:t>'</a:t>
            </a:r>
            <a:r>
              <a:rPr lang="en-US" altLang="ko-KR" sz="1100" dirty="0" err="1" smtClean="0"/>
              <a:t>hide_fin</a:t>
            </a:r>
            <a:r>
              <a:rPr lang="en-US" altLang="ko-KR" sz="1100" dirty="0" smtClean="0"/>
              <a:t>',</a:t>
            </a:r>
            <a:endParaRPr lang="en-US" altLang="ko-KR" sz="1100" dirty="0"/>
          </a:p>
          <a:p>
            <a:r>
              <a:rPr lang="en-US" altLang="ko-KR" sz="1100" b="1" dirty="0">
                <a:solidFill>
                  <a:srgbClr val="FF0000"/>
                </a:solidFill>
              </a:rPr>
              <a:t>  </a:t>
            </a:r>
            <a:r>
              <a:rPr lang="en-US" altLang="ko-KR" sz="1100" b="1" dirty="0" err="1">
                <a:solidFill>
                  <a:srgbClr val="FF0000"/>
                </a:solidFill>
              </a:rPr>
              <a:t>policy_type</a:t>
            </a:r>
            <a:r>
              <a:rPr lang="en-US" altLang="ko-KR" sz="1100" b="1" dirty="0">
                <a:solidFill>
                  <a:srgbClr val="FF0000"/>
                </a:solidFill>
              </a:rPr>
              <a:t>     =&gt; </a:t>
            </a:r>
            <a:r>
              <a:rPr lang="en-US" altLang="ko-KR" sz="1100" b="1" dirty="0" err="1">
                <a:solidFill>
                  <a:srgbClr val="FF0000"/>
                </a:solidFill>
              </a:rPr>
              <a:t>dbms_rls.CONTEXT_SENSITIVE</a:t>
            </a:r>
            <a:r>
              <a:rPr lang="en-US" altLang="ko-KR" sz="1100" b="1" dirty="0">
                <a:solidFill>
                  <a:srgbClr val="FF0000"/>
                </a:solidFill>
              </a:rPr>
              <a:t>,</a:t>
            </a:r>
          </a:p>
          <a:p>
            <a:r>
              <a:rPr lang="en-US" altLang="ko-KR" sz="1100" b="1" dirty="0">
                <a:solidFill>
                  <a:srgbClr val="FF0000"/>
                </a:solidFill>
              </a:rPr>
              <a:t>  namespace       =&gt; </a:t>
            </a:r>
            <a:r>
              <a:rPr lang="en-US" altLang="ko-KR" sz="1100" b="1" dirty="0" smtClean="0">
                <a:solidFill>
                  <a:srgbClr val="FF0000"/>
                </a:solidFill>
              </a:rPr>
              <a:t>'</a:t>
            </a:r>
            <a:r>
              <a:rPr lang="en-US" altLang="ko-KR" sz="1100" b="1" dirty="0" err="1" smtClean="0">
                <a:solidFill>
                  <a:srgbClr val="FF0000"/>
                </a:solidFill>
              </a:rPr>
              <a:t>empno_ctx</a:t>
            </a:r>
            <a:r>
              <a:rPr lang="en-US" altLang="ko-KR" sz="1100" b="1" dirty="0" smtClean="0">
                <a:solidFill>
                  <a:srgbClr val="FF0000"/>
                </a:solidFill>
              </a:rPr>
              <a:t>',</a:t>
            </a:r>
            <a:endParaRPr lang="en-US" altLang="ko-KR" sz="1100" b="1" dirty="0">
              <a:solidFill>
                <a:srgbClr val="FF0000"/>
              </a:solidFill>
            </a:endParaRPr>
          </a:p>
          <a:p>
            <a:r>
              <a:rPr lang="en-US" altLang="ko-KR" sz="1100" b="1" dirty="0">
                <a:solidFill>
                  <a:srgbClr val="FF0000"/>
                </a:solidFill>
              </a:rPr>
              <a:t>  attribute       =&gt; </a:t>
            </a:r>
            <a:r>
              <a:rPr lang="en-US" altLang="ko-KR" sz="1100" b="1" dirty="0" smtClean="0">
                <a:solidFill>
                  <a:srgbClr val="FF0000"/>
                </a:solidFill>
              </a:rPr>
              <a:t>'</a:t>
            </a:r>
            <a:r>
              <a:rPr lang="en-US" altLang="ko-KR" sz="1100" b="1" dirty="0" err="1" smtClean="0">
                <a:solidFill>
                  <a:srgbClr val="FF0000"/>
                </a:solidFill>
              </a:rPr>
              <a:t>emp_id</a:t>
            </a:r>
            <a:r>
              <a:rPr lang="en-US" altLang="ko-KR" sz="1100" b="1" dirty="0" smtClean="0">
                <a:solidFill>
                  <a:srgbClr val="FF0000"/>
                </a:solidFill>
              </a:rPr>
              <a:t>');</a:t>
            </a:r>
            <a:endParaRPr lang="en-US" altLang="ko-KR" sz="1100" b="1" dirty="0">
              <a:solidFill>
                <a:srgbClr val="FF0000"/>
              </a:solidFill>
            </a:endParaRPr>
          </a:p>
          <a:p>
            <a:r>
              <a:rPr lang="en-US" altLang="ko-KR" sz="1100" dirty="0"/>
              <a:t>END;</a:t>
            </a:r>
          </a:p>
          <a:p>
            <a:r>
              <a:rPr lang="en-US" altLang="ko-KR" sz="1100" dirty="0"/>
              <a:t>/</a:t>
            </a:r>
            <a:endParaRPr lang="ko-KR" altLang="en-US" sz="1100" dirty="0"/>
          </a:p>
        </p:txBody>
      </p:sp>
      <p:sp>
        <p:nvSpPr>
          <p:cNvPr id="17" name="직사각형 16"/>
          <p:cNvSpPr/>
          <p:nvPr/>
        </p:nvSpPr>
        <p:spPr>
          <a:xfrm>
            <a:off x="4394954" y="4504993"/>
            <a:ext cx="3404195" cy="1615827"/>
          </a:xfrm>
          <a:prstGeom prst="rect">
            <a:avLst/>
          </a:prstGeom>
          <a:solidFill>
            <a:schemeClr val="tx1">
              <a:lumMod val="10000"/>
              <a:lumOff val="90000"/>
            </a:schemeClr>
          </a:solidFill>
        </p:spPr>
        <p:txBody>
          <a:bodyPr wrap="square">
            <a:spAutoFit/>
          </a:bodyPr>
          <a:lstStyle/>
          <a:p>
            <a:r>
              <a:rPr lang="en-US" altLang="ko-KR" sz="1100" dirty="0"/>
              <a:t>BEGIN</a:t>
            </a:r>
          </a:p>
          <a:p>
            <a:r>
              <a:rPr lang="en-US" altLang="ko-KR" sz="1100" dirty="0"/>
              <a:t> DBMS_RLS.ADD_POLICY(</a:t>
            </a:r>
          </a:p>
          <a:p>
            <a:r>
              <a:rPr lang="en-US" altLang="ko-KR" sz="1100" dirty="0"/>
              <a:t>  </a:t>
            </a:r>
            <a:r>
              <a:rPr lang="en-US" altLang="ko-KR" sz="1100" dirty="0" err="1"/>
              <a:t>object_schema</a:t>
            </a:r>
            <a:r>
              <a:rPr lang="en-US" altLang="ko-KR" sz="1100" dirty="0"/>
              <a:t>   =&gt; </a:t>
            </a:r>
            <a:r>
              <a:rPr lang="en-US" altLang="ko-KR" sz="1100" dirty="0" smtClean="0"/>
              <a:t>'</a:t>
            </a:r>
            <a:r>
              <a:rPr lang="en-US" altLang="ko-KR" sz="1100" dirty="0" err="1" smtClean="0"/>
              <a:t>hr</a:t>
            </a:r>
            <a:r>
              <a:rPr lang="en-US" altLang="ko-KR" sz="1100" dirty="0" smtClean="0"/>
              <a:t>',</a:t>
            </a:r>
            <a:endParaRPr lang="en-US" altLang="ko-KR" sz="1100" dirty="0"/>
          </a:p>
          <a:p>
            <a:r>
              <a:rPr lang="en-US" altLang="ko-KR" sz="1100" dirty="0"/>
              <a:t>  </a:t>
            </a:r>
            <a:r>
              <a:rPr lang="en-US" altLang="ko-KR" sz="1100" dirty="0" err="1"/>
              <a:t>object_name</a:t>
            </a:r>
            <a:r>
              <a:rPr lang="en-US" altLang="ko-KR" sz="1100" dirty="0"/>
              <a:t>     =&gt; </a:t>
            </a:r>
            <a:r>
              <a:rPr lang="en-US" altLang="ko-KR" sz="1100" dirty="0" smtClean="0"/>
              <a:t>'employees',</a:t>
            </a:r>
            <a:endParaRPr lang="en-US" altLang="ko-KR" sz="1100" dirty="0"/>
          </a:p>
          <a:p>
            <a:r>
              <a:rPr lang="en-US" altLang="ko-KR" sz="1100" dirty="0"/>
              <a:t>  </a:t>
            </a:r>
            <a:r>
              <a:rPr lang="en-US" altLang="ko-KR" sz="1100" dirty="0" err="1"/>
              <a:t>policy_name</a:t>
            </a:r>
            <a:r>
              <a:rPr lang="en-US" altLang="ko-KR" sz="1100" dirty="0"/>
              <a:t>     =&gt; </a:t>
            </a:r>
            <a:r>
              <a:rPr lang="en-US" altLang="ko-KR" sz="1100" dirty="0" smtClean="0"/>
              <a:t>'</a:t>
            </a:r>
            <a:r>
              <a:rPr lang="en-US" altLang="ko-KR" sz="1100" dirty="0" err="1" smtClean="0"/>
              <a:t>secure_update</a:t>
            </a:r>
            <a:r>
              <a:rPr lang="en-US" altLang="ko-KR" sz="1100" dirty="0" smtClean="0"/>
              <a:t>',</a:t>
            </a:r>
            <a:endParaRPr lang="en-US" altLang="ko-KR" sz="1100" dirty="0"/>
          </a:p>
          <a:p>
            <a:r>
              <a:rPr lang="en-US" altLang="ko-KR" sz="1100" dirty="0"/>
              <a:t>  </a:t>
            </a:r>
            <a:r>
              <a:rPr lang="en-US" altLang="ko-KR" sz="1100" dirty="0" err="1"/>
              <a:t>policy_function</a:t>
            </a:r>
            <a:r>
              <a:rPr lang="en-US" altLang="ko-KR" sz="1100" dirty="0"/>
              <a:t> =&gt; </a:t>
            </a:r>
            <a:r>
              <a:rPr lang="en-US" altLang="ko-KR" sz="1100" dirty="0" smtClean="0"/>
              <a:t>'</a:t>
            </a:r>
            <a:r>
              <a:rPr lang="en-US" altLang="ko-KR" sz="1100" dirty="0" err="1" smtClean="0"/>
              <a:t>hide_fin</a:t>
            </a:r>
            <a:r>
              <a:rPr lang="en-US" altLang="ko-KR" sz="1100" dirty="0" smtClean="0"/>
              <a:t>',</a:t>
            </a:r>
            <a:endParaRPr lang="en-US" altLang="ko-KR" sz="1100" dirty="0"/>
          </a:p>
          <a:p>
            <a:r>
              <a:rPr lang="en-US" altLang="ko-KR" sz="1100" dirty="0"/>
              <a:t>  </a:t>
            </a:r>
            <a:r>
              <a:rPr lang="en-US" altLang="ko-KR" sz="1100" dirty="0" err="1"/>
              <a:t>policy_type</a:t>
            </a:r>
            <a:r>
              <a:rPr lang="en-US" altLang="ko-KR" sz="1100" dirty="0"/>
              <a:t>     =&gt; </a:t>
            </a:r>
            <a:r>
              <a:rPr lang="en-US" altLang="ko-KR" sz="1100" b="1" dirty="0" err="1">
                <a:solidFill>
                  <a:srgbClr val="FF0000"/>
                </a:solidFill>
              </a:rPr>
              <a:t>dbms_rls.SHARED_STATIC</a:t>
            </a:r>
            <a:r>
              <a:rPr lang="en-US" altLang="ko-KR" sz="1100" b="1" dirty="0">
                <a:solidFill>
                  <a:srgbClr val="FF0000"/>
                </a:solidFill>
              </a:rPr>
              <a:t>);</a:t>
            </a:r>
          </a:p>
          <a:p>
            <a:r>
              <a:rPr lang="en-US" altLang="ko-KR" sz="1100" dirty="0"/>
              <a:t>END;</a:t>
            </a:r>
          </a:p>
          <a:p>
            <a:r>
              <a:rPr lang="en-US" altLang="ko-KR" sz="1100" dirty="0"/>
              <a:t>/</a:t>
            </a:r>
            <a:endParaRPr lang="ko-KR" altLang="en-US" sz="1100" dirty="0"/>
          </a:p>
        </p:txBody>
      </p:sp>
    </p:spTree>
    <p:extLst>
      <p:ext uri="{BB962C8B-B14F-4D97-AF65-F5344CB8AC3E}">
        <p14:creationId xmlns:p14="http://schemas.microsoft.com/office/powerpoint/2010/main" val="27578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VPD </a:t>
            </a:r>
            <a:r>
              <a:rPr lang="ko-KR" altLang="en-US" dirty="0"/>
              <a:t>세부 </a:t>
            </a:r>
            <a:r>
              <a:rPr lang="ko-KR" altLang="en-US" dirty="0" err="1" smtClean="0"/>
              <a:t>구성기능</a:t>
            </a:r>
            <a:endParaRPr lang="ko-KR" altLang="en-US" dirty="0"/>
          </a:p>
        </p:txBody>
      </p:sp>
      <p:sp>
        <p:nvSpPr>
          <p:cNvPr id="3" name="텍스트 개체 틀 2"/>
          <p:cNvSpPr>
            <a:spLocks noGrp="1"/>
          </p:cNvSpPr>
          <p:nvPr>
            <p:ph type="body" sz="quarter" idx="11"/>
          </p:nvPr>
        </p:nvSpPr>
        <p:spPr/>
        <p:txBody>
          <a:bodyPr/>
          <a:lstStyle/>
          <a:p>
            <a:r>
              <a:rPr lang="en-US" altLang="ko-KR" dirty="0">
                <a:solidFill>
                  <a:schemeClr val="accent1"/>
                </a:solidFill>
              </a:rPr>
              <a:t>Policy Groups</a:t>
            </a:r>
            <a:endParaRPr lang="ko-KR" altLang="en-US" dirty="0"/>
          </a:p>
        </p:txBody>
      </p:sp>
      <p:sp>
        <p:nvSpPr>
          <p:cNvPr id="4" name="슬라이드 번호 개체 틀 3"/>
          <p:cNvSpPr>
            <a:spLocks noGrp="1"/>
          </p:cNvSpPr>
          <p:nvPr>
            <p:ph type="sldNum" sz="quarter" idx="4294967295"/>
          </p:nvPr>
        </p:nvSpPr>
        <p:spPr>
          <a:xfrm>
            <a:off x="0" y="6423025"/>
            <a:ext cx="365125" cy="366713"/>
          </a:xfrm>
        </p:spPr>
        <p:txBody>
          <a:bodyPr/>
          <a:lstStyle/>
          <a:p>
            <a:fld id="{345D60D9-5372-5F40-9443-0F9AE5BDC3C8}" type="slidenum">
              <a:rPr lang="en-US" smtClean="0"/>
              <a:t>11</a:t>
            </a:fld>
            <a:endParaRPr lang="en-US"/>
          </a:p>
        </p:txBody>
      </p:sp>
      <p:sp>
        <p:nvSpPr>
          <p:cNvPr id="5" name="바닥글 개체 틀 4"/>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6" name="직사각형 5"/>
          <p:cNvSpPr/>
          <p:nvPr/>
        </p:nvSpPr>
        <p:spPr>
          <a:xfrm>
            <a:off x="944880" y="1828800"/>
            <a:ext cx="10231120" cy="1477328"/>
          </a:xfrm>
          <a:prstGeom prst="rect">
            <a:avLst/>
          </a:prstGeom>
        </p:spPr>
        <p:txBody>
          <a:bodyPr wrap="square">
            <a:spAutoFit/>
          </a:bodyPr>
          <a:lstStyle/>
          <a:p>
            <a:pPr marL="285750" indent="-285750">
              <a:spcBef>
                <a:spcPts val="600"/>
              </a:spcBef>
              <a:buFont typeface="Arial" panose="020B0604020202020204" pitchFamily="34" charset="0"/>
              <a:buChar char="•"/>
            </a:pPr>
            <a:r>
              <a:rPr lang="en-US" altLang="ko-KR" sz="2000" dirty="0" smtClean="0"/>
              <a:t>VPD </a:t>
            </a:r>
            <a:r>
              <a:rPr lang="ko-KR" altLang="en-US" sz="2000" dirty="0" err="1" smtClean="0"/>
              <a:t>적용시</a:t>
            </a:r>
            <a:r>
              <a:rPr lang="ko-KR" altLang="en-US" sz="2000" dirty="0"/>
              <a:t> </a:t>
            </a:r>
            <a:r>
              <a:rPr lang="ko-KR" altLang="en-US" sz="2000" dirty="0" smtClean="0"/>
              <a:t>여러 세션들을 그룹화 하여 보안 정책을 적용할 수 있는 기능</a:t>
            </a:r>
            <a:endParaRPr lang="en-US" altLang="ko-KR" sz="2000" dirty="0" smtClean="0"/>
          </a:p>
          <a:p>
            <a:pPr marL="285750" indent="-285750">
              <a:spcBef>
                <a:spcPts val="600"/>
              </a:spcBef>
              <a:buFont typeface="Arial" panose="020B0604020202020204" pitchFamily="34" charset="0"/>
              <a:buChar char="•"/>
            </a:pPr>
            <a:r>
              <a:rPr lang="en-US" altLang="ko-KR" sz="2000" dirty="0" smtClean="0"/>
              <a:t>DBMS_RLS_ADD_POLICY_CONTEXT </a:t>
            </a:r>
            <a:r>
              <a:rPr lang="ko-KR" altLang="en-US" sz="2000" dirty="0" smtClean="0"/>
              <a:t>프로시저로 </a:t>
            </a:r>
            <a:r>
              <a:rPr lang="en-US" altLang="ko-KR" sz="2000" dirty="0" smtClean="0"/>
              <a:t>Driving context</a:t>
            </a:r>
            <a:r>
              <a:rPr lang="ko-KR" altLang="en-US" sz="2000" dirty="0" smtClean="0"/>
              <a:t> 추가하게 됨</a:t>
            </a:r>
            <a:endParaRPr lang="en-US" altLang="ko-KR" sz="2000" dirty="0" smtClean="0"/>
          </a:p>
          <a:p>
            <a:pPr marL="285750" indent="-285750">
              <a:spcBef>
                <a:spcPts val="600"/>
              </a:spcBef>
              <a:buFont typeface="Arial" panose="020B0604020202020204" pitchFamily="34" charset="0"/>
              <a:buChar char="•"/>
            </a:pPr>
            <a:r>
              <a:rPr lang="ko-KR" altLang="en-US" sz="2000" dirty="0" smtClean="0"/>
              <a:t>하나의 객체</a:t>
            </a:r>
            <a:r>
              <a:rPr lang="en-US" altLang="ko-KR" sz="2000" dirty="0" smtClean="0"/>
              <a:t>(Table, View, Synonym)</a:t>
            </a:r>
            <a:r>
              <a:rPr lang="ko-KR" altLang="en-US" sz="2000" dirty="0" smtClean="0"/>
              <a:t>에 여러 </a:t>
            </a:r>
            <a:r>
              <a:rPr lang="en-US" altLang="ko-KR" sz="2000" dirty="0" smtClean="0"/>
              <a:t>Driving</a:t>
            </a:r>
            <a:r>
              <a:rPr lang="ko-KR" altLang="en-US" sz="2000" dirty="0" smtClean="0"/>
              <a:t> </a:t>
            </a:r>
            <a:r>
              <a:rPr lang="en-US" altLang="ko-KR" sz="2000" dirty="0" smtClean="0"/>
              <a:t>Context </a:t>
            </a:r>
            <a:r>
              <a:rPr lang="ko-KR" altLang="en-US" sz="2000" dirty="0" smtClean="0"/>
              <a:t>적용 가능하며</a:t>
            </a:r>
            <a:r>
              <a:rPr lang="en-US" altLang="ko-KR" sz="2000" dirty="0" smtClean="0"/>
              <a:t>, </a:t>
            </a:r>
            <a:r>
              <a:rPr lang="ko-KR" altLang="en-US" sz="2000" dirty="0" smtClean="0"/>
              <a:t>각각은 개별적으로 처리</a:t>
            </a:r>
            <a:endParaRPr lang="en-US" altLang="ko-KR" sz="2000" dirty="0" smtClean="0"/>
          </a:p>
        </p:txBody>
      </p:sp>
    </p:spTree>
    <p:extLst>
      <p:ext uri="{BB962C8B-B14F-4D97-AF65-F5344CB8AC3E}">
        <p14:creationId xmlns:p14="http://schemas.microsoft.com/office/powerpoint/2010/main" val="295224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a:t>
            </a:r>
            <a:r>
              <a:rPr lang="en-US" altLang="ko-KR" dirty="0" smtClean="0"/>
              <a:t>is </a:t>
            </a:r>
            <a:r>
              <a:rPr lang="en-US" altLang="ko-KR" dirty="0"/>
              <a:t>an Application Context?</a:t>
            </a:r>
            <a:br>
              <a:rPr lang="en-US" altLang="ko-KR" dirty="0"/>
            </a:br>
            <a:endParaRPr lang="ko-KR" altLang="en-US" dirty="0"/>
          </a:p>
        </p:txBody>
      </p:sp>
      <p:sp>
        <p:nvSpPr>
          <p:cNvPr id="3" name="내용 개체 틀 2"/>
          <p:cNvSpPr>
            <a:spLocks noGrp="1"/>
          </p:cNvSpPr>
          <p:nvPr>
            <p:ph idx="1"/>
          </p:nvPr>
        </p:nvSpPr>
        <p:spPr>
          <a:xfrm>
            <a:off x="766871" y="1830033"/>
            <a:ext cx="5329129" cy="4277080"/>
          </a:xfrm>
        </p:spPr>
        <p:txBody>
          <a:bodyPr/>
          <a:lstStyle/>
          <a:p>
            <a:pPr marL="285750" indent="-285750">
              <a:buFont typeface="Arial" panose="020B0604020202020204" pitchFamily="34" charset="0"/>
              <a:buChar char="•"/>
            </a:pPr>
            <a:r>
              <a:rPr lang="en-US" altLang="ko-KR" dirty="0" smtClean="0"/>
              <a:t>Oracle Database</a:t>
            </a:r>
            <a:r>
              <a:rPr lang="ko-KR" altLang="en-US" dirty="0" smtClean="0"/>
              <a:t>는 </a:t>
            </a:r>
            <a:r>
              <a:rPr lang="en-US" altLang="ko-KR" dirty="0" smtClean="0"/>
              <a:t>“</a:t>
            </a:r>
            <a:r>
              <a:rPr lang="en-US" altLang="ko-KR" dirty="0" smtClean="0">
                <a:solidFill>
                  <a:srgbClr val="C00000"/>
                </a:solidFill>
              </a:rPr>
              <a:t>Application Context</a:t>
            </a:r>
            <a:r>
              <a:rPr lang="en-US" altLang="ko-KR" dirty="0" smtClean="0"/>
              <a:t>”</a:t>
            </a:r>
            <a:r>
              <a:rPr lang="ko-KR" altLang="en-US" dirty="0" smtClean="0"/>
              <a:t>를 사용하여 데이터베이스 및 비데이터베이스 사용자에 대한 정보를 얻을 수 있음</a:t>
            </a:r>
            <a:endParaRPr lang="en-US" altLang="ko-KR" dirty="0"/>
          </a:p>
          <a:p>
            <a:pPr marL="285750" indent="-285750">
              <a:buFont typeface="Arial" panose="020B0604020202020204" pitchFamily="34" charset="0"/>
              <a:buChar char="•"/>
            </a:pPr>
            <a:r>
              <a:rPr lang="en-US" altLang="ko-KR" dirty="0" smtClean="0"/>
              <a:t>Application</a:t>
            </a:r>
            <a:r>
              <a:rPr lang="ko-KR" altLang="en-US" dirty="0" smtClean="0"/>
              <a:t> </a:t>
            </a:r>
            <a:r>
              <a:rPr lang="en-US" altLang="ko-KR" dirty="0" smtClean="0"/>
              <a:t>Context</a:t>
            </a:r>
          </a:p>
          <a:p>
            <a:pPr marL="651510" lvl="1" indent="-285750">
              <a:buFont typeface="Oracle Sans" panose="020B0503020204020204" pitchFamily="34" charset="0"/>
              <a:buChar char="­"/>
            </a:pPr>
            <a:r>
              <a:rPr lang="en-US" altLang="ko-KR" dirty="0" smtClean="0"/>
              <a:t>Name-value pair</a:t>
            </a:r>
            <a:r>
              <a:rPr lang="ko-KR" altLang="en-US" dirty="0" smtClean="0"/>
              <a:t>의 집합</a:t>
            </a:r>
            <a:r>
              <a:rPr lang="en-US" altLang="ko-KR" dirty="0" smtClean="0"/>
              <a:t>, “namespace”</a:t>
            </a:r>
            <a:r>
              <a:rPr lang="ko-KR" altLang="en-US" dirty="0" smtClean="0"/>
              <a:t>라는 레이블이 있음</a:t>
            </a:r>
            <a:endParaRPr lang="en-US" altLang="ko-KR" dirty="0" smtClean="0"/>
          </a:p>
          <a:p>
            <a:pPr marL="651510" lvl="1" indent="-285750">
              <a:buFont typeface="Oracle Sans" panose="020B0503020204020204" pitchFamily="34" charset="0"/>
              <a:buChar char="­"/>
            </a:pPr>
            <a:r>
              <a:rPr lang="ko-KR" altLang="en-US" dirty="0" smtClean="0"/>
              <a:t>정보 값은 메모리에 저장됨</a:t>
            </a:r>
            <a:endParaRPr lang="en-US" altLang="ko-KR" dirty="0" smtClean="0"/>
          </a:p>
          <a:p>
            <a:pPr marL="285750" indent="-285750">
              <a:buFont typeface="Arial" panose="020B0604020202020204" pitchFamily="34" charset="0"/>
              <a:buChar char="•"/>
            </a:pPr>
            <a:r>
              <a:rPr lang="en-US" altLang="ko-KR" dirty="0" smtClean="0"/>
              <a:t>Application Context </a:t>
            </a:r>
            <a:r>
              <a:rPr lang="ko-KR" altLang="en-US" dirty="0" smtClean="0"/>
              <a:t>정보를 이용하여 사용자가 </a:t>
            </a:r>
            <a:r>
              <a:rPr lang="ko-KR" altLang="en-US" dirty="0"/>
              <a:t>애플리케이션을 통해 데이터에 액세스하는 것을 허용하거나 </a:t>
            </a:r>
            <a:r>
              <a:rPr lang="ko-KR" altLang="en-US" dirty="0" smtClean="0"/>
              <a:t>통제</a:t>
            </a:r>
            <a:r>
              <a:rPr lang="ko-KR" altLang="en-US" dirty="0"/>
              <a:t>가</a:t>
            </a:r>
            <a:r>
              <a:rPr lang="ko-KR" altLang="en-US" dirty="0" smtClean="0"/>
              <a:t> 가능</a:t>
            </a:r>
            <a:r>
              <a:rPr lang="en-US" altLang="ko-KR" dirty="0" smtClean="0"/>
              <a:t>, </a:t>
            </a:r>
            <a:r>
              <a:rPr lang="ko-KR" altLang="en-US" dirty="0" smtClean="0"/>
              <a:t>데이터베이스 </a:t>
            </a:r>
            <a:r>
              <a:rPr lang="ko-KR" altLang="en-US" dirty="0"/>
              <a:t>및 비데이터베이스 </a:t>
            </a:r>
            <a:r>
              <a:rPr lang="ko-KR" altLang="en-US" dirty="0" smtClean="0"/>
              <a:t>사용자 </a:t>
            </a:r>
            <a:r>
              <a:rPr lang="ko-KR" altLang="en-US" dirty="0"/>
              <a:t>모두 </a:t>
            </a:r>
            <a:r>
              <a:rPr lang="ko-KR" altLang="en-US" dirty="0" smtClean="0"/>
              <a:t>인증도</a:t>
            </a:r>
            <a:r>
              <a:rPr lang="en-US" altLang="ko-KR" dirty="0" smtClean="0"/>
              <a:t> </a:t>
            </a:r>
            <a:r>
              <a:rPr lang="ko-KR" altLang="en-US" dirty="0" smtClean="0"/>
              <a:t>가능</a:t>
            </a:r>
            <a:endParaRPr lang="ko-KR" altLang="en-US" dirty="0"/>
          </a:p>
        </p:txBody>
      </p:sp>
      <p:sp>
        <p:nvSpPr>
          <p:cNvPr id="4" name="슬라이드 번호 개체 틀 3"/>
          <p:cNvSpPr>
            <a:spLocks noGrp="1"/>
          </p:cNvSpPr>
          <p:nvPr>
            <p:ph type="sldNum" sz="quarter" idx="12"/>
          </p:nvPr>
        </p:nvSpPr>
        <p:spPr/>
        <p:txBody>
          <a:bodyPr/>
          <a:lstStyle/>
          <a:p>
            <a:fld id="{345D60D9-5372-5F40-9443-0F9AE5BDC3C8}" type="slidenum">
              <a:rPr lang="en-US" smtClean="0"/>
              <a:t>12</a:t>
            </a:fld>
            <a:endParaRPr lang="en-US"/>
          </a:p>
        </p:txBody>
      </p:sp>
      <p:sp>
        <p:nvSpPr>
          <p:cNvPr id="5" name="바닥글 개체 틀 4"/>
          <p:cNvSpPr>
            <a:spLocks noGrp="1"/>
          </p:cNvSpPr>
          <p:nvPr>
            <p:ph type="ftr" sz="quarter" idx="11"/>
          </p:nvPr>
        </p:nvSpPr>
        <p:spPr/>
        <p:txBody>
          <a:bodyPr/>
          <a:lstStyle/>
          <a:p>
            <a:r>
              <a:rPr lang="en-US" smtClean="0"/>
              <a:t>Copyright © 2020, Oracle and/or its affiliates. All rights reserved.</a:t>
            </a:r>
            <a:endParaRPr lang="en-US"/>
          </a:p>
        </p:txBody>
      </p:sp>
      <p:sp>
        <p:nvSpPr>
          <p:cNvPr id="6" name="TextBox 5"/>
          <p:cNvSpPr txBox="1"/>
          <p:nvPr/>
        </p:nvSpPr>
        <p:spPr>
          <a:xfrm>
            <a:off x="6382350" y="1729145"/>
            <a:ext cx="4938468" cy="584775"/>
          </a:xfrm>
          <a:prstGeom prst="rect">
            <a:avLst/>
          </a:prstGeom>
          <a:noFill/>
        </p:spPr>
        <p:txBody>
          <a:bodyPr wrap="none" rtlCol="0">
            <a:spAutoFit/>
          </a:bodyPr>
          <a:lstStyle/>
          <a:p>
            <a:r>
              <a:rPr lang="ko-KR" altLang="en-US" sz="1600" dirty="0" smtClean="0"/>
              <a:t>형식</a:t>
            </a:r>
            <a:endParaRPr lang="en-US" altLang="ko-KR" sz="1600" dirty="0" smtClean="0"/>
          </a:p>
          <a:p>
            <a:r>
              <a:rPr lang="en-US" altLang="ko-KR" sz="1600" dirty="0" smtClean="0"/>
              <a:t>SYS_CONTEXT('</a:t>
            </a:r>
            <a:r>
              <a:rPr lang="en-US" altLang="ko-KR" sz="1600" dirty="0" err="1" smtClean="0"/>
              <a:t>Namespace','Parameter</a:t>
            </a:r>
            <a:r>
              <a:rPr lang="en-US" altLang="ko-KR" sz="1600" dirty="0" smtClean="0"/>
              <a:t>' [, Length])</a:t>
            </a:r>
            <a:endParaRPr lang="ko-KR" altLang="en-US" sz="1600" dirty="0"/>
          </a:p>
        </p:txBody>
      </p:sp>
      <p:sp>
        <p:nvSpPr>
          <p:cNvPr id="7" name="TextBox 6"/>
          <p:cNvSpPr txBox="1"/>
          <p:nvPr/>
        </p:nvSpPr>
        <p:spPr>
          <a:xfrm>
            <a:off x="6382350" y="2630785"/>
            <a:ext cx="4158767" cy="3046988"/>
          </a:xfrm>
          <a:prstGeom prst="rect">
            <a:avLst/>
          </a:prstGeom>
          <a:noFill/>
        </p:spPr>
        <p:txBody>
          <a:bodyPr wrap="none" rtlCol="0">
            <a:spAutoFit/>
          </a:bodyPr>
          <a:lstStyle/>
          <a:p>
            <a:r>
              <a:rPr lang="en-US" altLang="ko-KR" sz="1600" dirty="0" smtClean="0"/>
              <a:t>Parameter</a:t>
            </a:r>
            <a:r>
              <a:rPr lang="ko-KR" altLang="en-US" sz="1600" dirty="0" smtClean="0"/>
              <a:t>로 제공되는 </a:t>
            </a:r>
            <a:r>
              <a:rPr lang="ko-KR" altLang="en-US" sz="1600" dirty="0" err="1" smtClean="0"/>
              <a:t>기본정보들</a:t>
            </a:r>
            <a:r>
              <a:rPr lang="en-US" altLang="ko-KR" sz="1600" dirty="0" smtClean="0"/>
              <a:t>(</a:t>
            </a:r>
            <a:r>
              <a:rPr lang="ko-KR" altLang="en-US" sz="1600" dirty="0" smtClean="0"/>
              <a:t>약 </a:t>
            </a:r>
            <a:r>
              <a:rPr lang="en-US" altLang="ko-KR" sz="1600" dirty="0" smtClean="0"/>
              <a:t>75</a:t>
            </a:r>
            <a:r>
              <a:rPr lang="ko-KR" altLang="en-US" sz="1600" dirty="0" smtClean="0"/>
              <a:t>종</a:t>
            </a:r>
            <a:r>
              <a:rPr lang="en-US" altLang="ko-KR" sz="1600" dirty="0" smtClean="0"/>
              <a:t>)</a:t>
            </a:r>
          </a:p>
          <a:p>
            <a:pPr marL="742950" lvl="1" indent="-285750">
              <a:buFont typeface="Arial" panose="020B0604020202020204" pitchFamily="34" charset="0"/>
              <a:buChar char="•"/>
            </a:pPr>
            <a:r>
              <a:rPr lang="en-US" altLang="ko-KR" sz="1600" dirty="0" smtClean="0"/>
              <a:t>CURRENT_SCHEMA</a:t>
            </a:r>
          </a:p>
          <a:p>
            <a:pPr marL="742950" lvl="1" indent="-285750">
              <a:buFont typeface="Arial" panose="020B0604020202020204" pitchFamily="34" charset="0"/>
              <a:buChar char="•"/>
            </a:pPr>
            <a:r>
              <a:rPr lang="en-US" altLang="ko-KR" sz="1600" dirty="0" smtClean="0"/>
              <a:t>DB_NAME</a:t>
            </a:r>
          </a:p>
          <a:p>
            <a:pPr marL="742950" lvl="1" indent="-285750">
              <a:buFont typeface="Arial" panose="020B0604020202020204" pitchFamily="34" charset="0"/>
              <a:buChar char="•"/>
            </a:pPr>
            <a:r>
              <a:rPr lang="en-US" altLang="ko-KR" sz="1600" dirty="0" smtClean="0"/>
              <a:t>HOST</a:t>
            </a:r>
          </a:p>
          <a:p>
            <a:pPr marL="742950" lvl="1" indent="-285750">
              <a:buFont typeface="Arial" panose="020B0604020202020204" pitchFamily="34" charset="0"/>
              <a:buChar char="•"/>
            </a:pPr>
            <a:r>
              <a:rPr lang="en-US" altLang="ko-KR" sz="1600" dirty="0" smtClean="0"/>
              <a:t>SERVER_HOST</a:t>
            </a:r>
            <a:endParaRPr lang="en-US" altLang="ko-KR" sz="1600" dirty="0"/>
          </a:p>
          <a:p>
            <a:pPr marL="742950" lvl="1" indent="-285750">
              <a:buFont typeface="Arial" panose="020B0604020202020204" pitchFamily="34" charset="0"/>
              <a:buChar char="•"/>
            </a:pPr>
            <a:r>
              <a:rPr lang="en-US" altLang="ko-KR" sz="1600" dirty="0" smtClean="0"/>
              <a:t>IP_ADDRESS</a:t>
            </a:r>
          </a:p>
          <a:p>
            <a:pPr marL="742950" lvl="1" indent="-285750">
              <a:buFont typeface="Arial" panose="020B0604020202020204" pitchFamily="34" charset="0"/>
              <a:buChar char="•"/>
            </a:pPr>
            <a:r>
              <a:rPr lang="en-US" altLang="ko-KR" sz="1600" dirty="0" smtClean="0"/>
              <a:t>GLOBAL_UID</a:t>
            </a:r>
          </a:p>
          <a:p>
            <a:pPr marL="742950" lvl="1" indent="-285750">
              <a:buFont typeface="Arial" panose="020B0604020202020204" pitchFamily="34" charset="0"/>
              <a:buChar char="•"/>
            </a:pPr>
            <a:r>
              <a:rPr lang="en-US" altLang="ko-KR" sz="1600" dirty="0" smtClean="0"/>
              <a:t>MODULE – application name</a:t>
            </a:r>
          </a:p>
          <a:p>
            <a:pPr marL="742950" lvl="1" indent="-285750">
              <a:buFont typeface="Arial" panose="020B0604020202020204" pitchFamily="34" charset="0"/>
              <a:buChar char="•"/>
            </a:pPr>
            <a:r>
              <a:rPr lang="en-US" altLang="ko-KR" sz="1600" dirty="0" smtClean="0"/>
              <a:t>OS_USER</a:t>
            </a:r>
          </a:p>
          <a:p>
            <a:pPr marL="742950" lvl="1" indent="-285750">
              <a:buFont typeface="Arial" panose="020B0604020202020204" pitchFamily="34" charset="0"/>
              <a:buChar char="•"/>
            </a:pPr>
            <a:r>
              <a:rPr lang="en-US" altLang="ko-KR" sz="1600" dirty="0" smtClean="0"/>
              <a:t>SESSION_USER</a:t>
            </a:r>
          </a:p>
          <a:p>
            <a:pPr marL="742950" lvl="1" indent="-285750">
              <a:buFont typeface="Arial" panose="020B0604020202020204" pitchFamily="34" charset="0"/>
              <a:buChar char="•"/>
            </a:pPr>
            <a:r>
              <a:rPr lang="en-US" altLang="ko-KR" sz="1600" dirty="0" smtClean="0"/>
              <a:t>PROXY_USER</a:t>
            </a:r>
          </a:p>
          <a:p>
            <a:pPr marL="742950" lvl="1" indent="-285750">
              <a:buFont typeface="Arial" panose="020B0604020202020204" pitchFamily="34" charset="0"/>
              <a:buChar char="•"/>
            </a:pPr>
            <a:r>
              <a:rPr lang="en-US" altLang="ko-KR" sz="1600" dirty="0" smtClean="0"/>
              <a:t>Etc…</a:t>
            </a:r>
            <a:endParaRPr lang="ko-KR" altLang="en-US" sz="1600" dirty="0"/>
          </a:p>
        </p:txBody>
      </p:sp>
      <p:cxnSp>
        <p:nvCxnSpPr>
          <p:cNvPr id="9" name="직선 연결선 8"/>
          <p:cNvCxnSpPr/>
          <p:nvPr/>
        </p:nvCxnSpPr>
        <p:spPr>
          <a:xfrm flipV="1">
            <a:off x="6309360" y="2402378"/>
            <a:ext cx="5011458"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91356" y="5009636"/>
            <a:ext cx="2099522" cy="646331"/>
          </a:xfrm>
          <a:prstGeom prst="rect">
            <a:avLst/>
          </a:prstGeom>
          <a:noFill/>
        </p:spPr>
        <p:txBody>
          <a:bodyPr wrap="square" rtlCol="0">
            <a:spAutoFit/>
          </a:bodyPr>
          <a:lstStyle/>
          <a:p>
            <a:r>
              <a:rPr lang="ko-KR" altLang="en-US" i="1" dirty="0" smtClean="0">
                <a:solidFill>
                  <a:srgbClr val="C00000"/>
                </a:solidFill>
              </a:rPr>
              <a:t>사용자 지정 정보도 생성 가능</a:t>
            </a:r>
            <a:endParaRPr lang="ko-KR" altLang="en-US" i="1" dirty="0">
              <a:solidFill>
                <a:srgbClr val="C00000"/>
              </a:solidFill>
            </a:endParaRPr>
          </a:p>
        </p:txBody>
      </p:sp>
      <p:sp>
        <p:nvSpPr>
          <p:cNvPr id="12" name="직사각형 11"/>
          <p:cNvSpPr/>
          <p:nvPr/>
        </p:nvSpPr>
        <p:spPr>
          <a:xfrm>
            <a:off x="807229" y="5863515"/>
            <a:ext cx="10152611" cy="261610"/>
          </a:xfrm>
          <a:prstGeom prst="rect">
            <a:avLst/>
          </a:prstGeom>
        </p:spPr>
        <p:txBody>
          <a:bodyPr wrap="square">
            <a:spAutoFit/>
          </a:bodyPr>
          <a:lstStyle/>
          <a:p>
            <a:r>
              <a:rPr lang="en-US" altLang="ko-KR" sz="1100" dirty="0" smtClean="0"/>
              <a:t>URL: </a:t>
            </a:r>
            <a:r>
              <a:rPr lang="ko-KR" altLang="en-US" sz="1100" dirty="0" smtClean="0"/>
              <a:t>https</a:t>
            </a:r>
            <a:r>
              <a:rPr lang="ko-KR" altLang="en-US" sz="1100" dirty="0"/>
              <a:t>://docs.oracle.com/en/database/oracle/oracle-database/19/sqlrf/SYS_CONTEXT.html#GUID-B9934A5D-D97B-4E51-B01B-80C76A5BD086</a:t>
            </a:r>
          </a:p>
        </p:txBody>
      </p:sp>
      <p:sp>
        <p:nvSpPr>
          <p:cNvPr id="13" name="직사각형 12"/>
          <p:cNvSpPr/>
          <p:nvPr/>
        </p:nvSpPr>
        <p:spPr>
          <a:xfrm>
            <a:off x="807229" y="5549240"/>
            <a:ext cx="4138121" cy="307777"/>
          </a:xfrm>
          <a:prstGeom prst="rect">
            <a:avLst/>
          </a:prstGeom>
        </p:spPr>
        <p:txBody>
          <a:bodyPr wrap="none">
            <a:spAutoFit/>
          </a:bodyPr>
          <a:lstStyle/>
          <a:p>
            <a:r>
              <a:rPr lang="en-US" altLang="ko-KR" sz="1400" b="1" dirty="0"/>
              <a:t>SQL Language </a:t>
            </a:r>
            <a:r>
              <a:rPr lang="en-US" altLang="ko-KR" sz="1400" b="1" dirty="0" smtClean="0"/>
              <a:t>Reference : SYS_CONTEXT </a:t>
            </a:r>
            <a:r>
              <a:rPr lang="ko-KR" altLang="en-US" sz="1400" b="1" dirty="0" smtClean="0"/>
              <a:t>참조</a:t>
            </a:r>
            <a:endParaRPr lang="en-US" altLang="ko-KR" sz="1400" b="1" dirty="0"/>
          </a:p>
        </p:txBody>
      </p:sp>
    </p:spTree>
    <p:extLst>
      <p:ext uri="{BB962C8B-B14F-4D97-AF65-F5344CB8AC3E}">
        <p14:creationId xmlns:p14="http://schemas.microsoft.com/office/powerpoint/2010/main" val="27642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VPD </a:t>
            </a:r>
            <a:r>
              <a:rPr lang="ko-KR" altLang="en-US" dirty="0" smtClean="0"/>
              <a:t>샘플</a:t>
            </a:r>
            <a:r>
              <a:rPr lang="en-US" altLang="ko-KR" dirty="0" smtClean="0"/>
              <a:t/>
            </a:r>
            <a:br>
              <a:rPr lang="en-US" altLang="ko-KR" dirty="0" smtClean="0"/>
            </a:br>
            <a:r>
              <a:rPr lang="en-US" altLang="ko-KR" sz="2000" dirty="0" smtClean="0"/>
              <a:t>“</a:t>
            </a:r>
            <a:r>
              <a:rPr lang="en-US" altLang="ko-KR" sz="2000" dirty="0" err="1" smtClean="0"/>
              <a:t>deptno</a:t>
            </a:r>
            <a:r>
              <a:rPr lang="en-US" altLang="ko-KR" sz="2000" dirty="0" smtClean="0"/>
              <a:t> = 30”</a:t>
            </a:r>
            <a:r>
              <a:rPr lang="ko-KR" altLang="en-US" sz="2000" dirty="0" smtClean="0"/>
              <a:t>을 제외한 </a:t>
            </a:r>
            <a:r>
              <a:rPr lang="en-US" altLang="ko-KR" sz="2000" dirty="0" smtClean="0"/>
              <a:t>Row</a:t>
            </a:r>
            <a:r>
              <a:rPr lang="ko-KR" altLang="en-US" sz="2000" dirty="0" smtClean="0"/>
              <a:t>들 리턴</a:t>
            </a:r>
            <a:endParaRPr lang="ko-KR" altLang="en-US" sz="1800" dirty="0"/>
          </a:p>
        </p:txBody>
      </p:sp>
      <p:sp>
        <p:nvSpPr>
          <p:cNvPr id="4" name="슬라이드 번호 개체 틀 3"/>
          <p:cNvSpPr>
            <a:spLocks noGrp="1"/>
          </p:cNvSpPr>
          <p:nvPr>
            <p:ph type="sldNum" sz="quarter" idx="12"/>
          </p:nvPr>
        </p:nvSpPr>
        <p:spPr/>
        <p:txBody>
          <a:bodyPr/>
          <a:lstStyle/>
          <a:p>
            <a:fld id="{345D60D9-5372-5F40-9443-0F9AE5BDC3C8}" type="slidenum">
              <a:rPr lang="en-US" smtClean="0"/>
              <a:t>13</a:t>
            </a:fld>
            <a:endParaRPr lang="en-US"/>
          </a:p>
        </p:txBody>
      </p:sp>
      <p:sp>
        <p:nvSpPr>
          <p:cNvPr id="5" name="바닥글 개체 틀 4"/>
          <p:cNvSpPr>
            <a:spLocks noGrp="1"/>
          </p:cNvSpPr>
          <p:nvPr>
            <p:ph type="ftr" sz="quarter" idx="11"/>
          </p:nvPr>
        </p:nvSpPr>
        <p:spPr/>
        <p:txBody>
          <a:bodyPr/>
          <a:lstStyle/>
          <a:p>
            <a:r>
              <a:rPr lang="en-US" dirty="0" smtClean="0"/>
              <a:t>Copyright © 2020, Oracle and/or its affiliates. All rights reserved.</a:t>
            </a:r>
            <a:endParaRPr lang="en-US" dirty="0"/>
          </a:p>
        </p:txBody>
      </p:sp>
      <p:sp>
        <p:nvSpPr>
          <p:cNvPr id="10" name="직사각형 9"/>
          <p:cNvSpPr/>
          <p:nvPr/>
        </p:nvSpPr>
        <p:spPr>
          <a:xfrm>
            <a:off x="762000" y="1617059"/>
            <a:ext cx="4712970" cy="2462213"/>
          </a:xfrm>
          <a:prstGeom prst="rect">
            <a:avLst/>
          </a:prstGeom>
        </p:spPr>
        <p:txBody>
          <a:bodyPr wrap="square">
            <a:spAutoFit/>
          </a:bodyPr>
          <a:lstStyle/>
          <a:p>
            <a:r>
              <a:rPr lang="en-US" altLang="ko-KR" sz="1400" dirty="0"/>
              <a:t>CREATE OR REPLACE </a:t>
            </a:r>
            <a:r>
              <a:rPr lang="en-US" altLang="ko-KR" sz="1400" b="1" dirty="0">
                <a:solidFill>
                  <a:schemeClr val="accent1"/>
                </a:solidFill>
              </a:rPr>
              <a:t>FUNCTION</a:t>
            </a:r>
            <a:r>
              <a:rPr lang="en-US" altLang="ko-KR" sz="1400" dirty="0"/>
              <a:t> </a:t>
            </a:r>
            <a:r>
              <a:rPr lang="en-US" altLang="ko-KR" sz="1400" dirty="0" err="1"/>
              <a:t>hide_sal_comm</a:t>
            </a:r>
            <a:r>
              <a:rPr lang="en-US" altLang="ko-KR" sz="1400" dirty="0"/>
              <a:t> (</a:t>
            </a:r>
          </a:p>
          <a:p>
            <a:r>
              <a:rPr lang="en-US" altLang="ko-KR" sz="1400" dirty="0"/>
              <a:t> </a:t>
            </a:r>
            <a:r>
              <a:rPr lang="en-US" altLang="ko-KR" sz="1400" dirty="0" err="1"/>
              <a:t>v_schema</a:t>
            </a:r>
            <a:r>
              <a:rPr lang="en-US" altLang="ko-KR" sz="1400" dirty="0"/>
              <a:t> IN VARCHAR2, </a:t>
            </a:r>
          </a:p>
          <a:p>
            <a:r>
              <a:rPr lang="en-US" altLang="ko-KR" sz="1400" dirty="0"/>
              <a:t> </a:t>
            </a:r>
            <a:r>
              <a:rPr lang="en-US" altLang="ko-KR" sz="1400" dirty="0" err="1"/>
              <a:t>v_objname</a:t>
            </a:r>
            <a:r>
              <a:rPr lang="en-US" altLang="ko-KR" sz="1400" dirty="0"/>
              <a:t> IN VARCHAR2)</a:t>
            </a:r>
          </a:p>
          <a:p>
            <a:endParaRPr lang="en-US" altLang="ko-KR" sz="1400" dirty="0"/>
          </a:p>
          <a:p>
            <a:r>
              <a:rPr lang="en-US" altLang="ko-KR" sz="1400" dirty="0"/>
              <a:t>RETURN VARCHAR2 AS</a:t>
            </a:r>
          </a:p>
          <a:p>
            <a:r>
              <a:rPr lang="en-US" altLang="ko-KR" sz="1400" dirty="0"/>
              <a:t>con VARCHAR2 (200);</a:t>
            </a:r>
          </a:p>
          <a:p>
            <a:endParaRPr lang="en-US" altLang="ko-KR" sz="1400" dirty="0"/>
          </a:p>
          <a:p>
            <a:r>
              <a:rPr lang="en-US" altLang="ko-KR" sz="1400" dirty="0"/>
              <a:t>BEGIN</a:t>
            </a:r>
          </a:p>
          <a:p>
            <a:r>
              <a:rPr lang="en-US" altLang="ko-KR" sz="1400" dirty="0"/>
              <a:t> con := </a:t>
            </a:r>
            <a:r>
              <a:rPr lang="en-US" altLang="ko-KR" sz="1400" dirty="0" smtClean="0"/>
              <a:t>'</a:t>
            </a:r>
            <a:r>
              <a:rPr lang="en-US" altLang="ko-KR" sz="1400" dirty="0" err="1" smtClean="0"/>
              <a:t>deptno</a:t>
            </a:r>
            <a:r>
              <a:rPr lang="en-US" altLang="ko-KR" sz="1400" dirty="0" smtClean="0"/>
              <a:t>=30';</a:t>
            </a:r>
            <a:endParaRPr lang="en-US" altLang="ko-KR" sz="1400" dirty="0"/>
          </a:p>
          <a:p>
            <a:r>
              <a:rPr lang="en-US" altLang="ko-KR" sz="1400" dirty="0"/>
              <a:t> RETURN (con);</a:t>
            </a:r>
          </a:p>
          <a:p>
            <a:r>
              <a:rPr lang="en-US" altLang="ko-KR" sz="1400" dirty="0"/>
              <a:t>END </a:t>
            </a:r>
            <a:r>
              <a:rPr lang="en-US" altLang="ko-KR" sz="1400" dirty="0" err="1"/>
              <a:t>hide_sal_comm</a:t>
            </a:r>
            <a:r>
              <a:rPr lang="en-US" altLang="ko-KR" sz="1400" dirty="0"/>
              <a:t>;</a:t>
            </a:r>
            <a:endParaRPr lang="ko-KR" altLang="en-US" sz="1400" dirty="0"/>
          </a:p>
        </p:txBody>
      </p:sp>
      <p:sp>
        <p:nvSpPr>
          <p:cNvPr id="11" name="직사각형 10"/>
          <p:cNvSpPr/>
          <p:nvPr/>
        </p:nvSpPr>
        <p:spPr>
          <a:xfrm>
            <a:off x="762001" y="4507671"/>
            <a:ext cx="3663244" cy="1815882"/>
          </a:xfrm>
          <a:prstGeom prst="rect">
            <a:avLst/>
          </a:prstGeom>
        </p:spPr>
        <p:txBody>
          <a:bodyPr wrap="square">
            <a:spAutoFit/>
          </a:bodyPr>
          <a:lstStyle/>
          <a:p>
            <a:r>
              <a:rPr lang="en-US" altLang="ko-KR" sz="1400" dirty="0"/>
              <a:t>BEGIN</a:t>
            </a:r>
          </a:p>
          <a:p>
            <a:r>
              <a:rPr lang="en-US" altLang="ko-KR" sz="1400" dirty="0"/>
              <a:t> DBMS_RLS.ADD_POLICY (</a:t>
            </a:r>
          </a:p>
          <a:p>
            <a:r>
              <a:rPr lang="en-US" altLang="ko-KR" sz="1400" dirty="0"/>
              <a:t>  </a:t>
            </a:r>
            <a:r>
              <a:rPr lang="en-US" altLang="ko-KR" sz="1400" dirty="0" err="1"/>
              <a:t>object_schema</a:t>
            </a:r>
            <a:r>
              <a:rPr lang="en-US" altLang="ko-KR" sz="1400" dirty="0"/>
              <a:t>     =&gt; </a:t>
            </a:r>
            <a:r>
              <a:rPr lang="en-US" altLang="ko-KR" sz="1400" dirty="0" smtClean="0"/>
              <a:t>'</a:t>
            </a:r>
            <a:r>
              <a:rPr lang="en-US" altLang="ko-KR" sz="1400" dirty="0" err="1" smtClean="0"/>
              <a:t>scott</a:t>
            </a:r>
            <a:r>
              <a:rPr lang="en-US" altLang="ko-KR" sz="1400" dirty="0" smtClean="0"/>
              <a:t>', </a:t>
            </a:r>
            <a:endParaRPr lang="en-US" altLang="ko-KR" sz="1400" dirty="0"/>
          </a:p>
          <a:p>
            <a:r>
              <a:rPr lang="en-US" altLang="ko-KR" sz="1400" dirty="0"/>
              <a:t>  </a:t>
            </a:r>
            <a:r>
              <a:rPr lang="en-US" altLang="ko-KR" sz="1400" dirty="0" err="1"/>
              <a:t>object_name</a:t>
            </a:r>
            <a:r>
              <a:rPr lang="en-US" altLang="ko-KR" sz="1400" dirty="0"/>
              <a:t>       =&gt; </a:t>
            </a:r>
            <a:r>
              <a:rPr lang="en-US" altLang="ko-KR" sz="1400" dirty="0" smtClean="0"/>
              <a:t>'</a:t>
            </a:r>
            <a:r>
              <a:rPr lang="en-US" altLang="ko-KR" sz="1400" dirty="0" err="1" smtClean="0"/>
              <a:t>emp</a:t>
            </a:r>
            <a:r>
              <a:rPr lang="en-US" altLang="ko-KR" sz="1400" dirty="0" smtClean="0"/>
              <a:t>',</a:t>
            </a:r>
            <a:endParaRPr lang="en-US" altLang="ko-KR" sz="1400" dirty="0"/>
          </a:p>
          <a:p>
            <a:r>
              <a:rPr lang="en-US" altLang="ko-KR" sz="1400" dirty="0"/>
              <a:t>  </a:t>
            </a:r>
            <a:r>
              <a:rPr lang="en-US" altLang="ko-KR" sz="1400" dirty="0" err="1"/>
              <a:t>policy_name</a:t>
            </a:r>
            <a:r>
              <a:rPr lang="en-US" altLang="ko-KR" sz="1400" dirty="0"/>
              <a:t>       =&gt; </a:t>
            </a:r>
            <a:r>
              <a:rPr lang="en-US" altLang="ko-KR" sz="1400" dirty="0" smtClean="0"/>
              <a:t>'</a:t>
            </a:r>
            <a:r>
              <a:rPr lang="en-US" altLang="ko-KR" sz="1400" dirty="0" err="1" smtClean="0"/>
              <a:t>hide_sal_policy</a:t>
            </a:r>
            <a:r>
              <a:rPr lang="en-US" altLang="ko-KR" sz="1400" dirty="0" smtClean="0"/>
              <a:t>', </a:t>
            </a:r>
            <a:endParaRPr lang="en-US" altLang="ko-KR" sz="1400" dirty="0"/>
          </a:p>
          <a:p>
            <a:r>
              <a:rPr lang="en-US" altLang="ko-KR" sz="1400" dirty="0"/>
              <a:t>  </a:t>
            </a:r>
            <a:r>
              <a:rPr lang="en-US" altLang="ko-KR" sz="1400" dirty="0" err="1"/>
              <a:t>policy_function</a:t>
            </a:r>
            <a:r>
              <a:rPr lang="en-US" altLang="ko-KR" sz="1400" dirty="0"/>
              <a:t>   =&gt; </a:t>
            </a:r>
            <a:r>
              <a:rPr lang="en-US" altLang="ko-KR" sz="1400" dirty="0" smtClean="0"/>
              <a:t>'</a:t>
            </a:r>
            <a:r>
              <a:rPr lang="en-US" altLang="ko-KR" sz="1400" dirty="0" err="1" smtClean="0"/>
              <a:t>hide_sal_comm</a:t>
            </a:r>
            <a:r>
              <a:rPr lang="en-US" altLang="ko-KR" sz="1400" dirty="0" smtClean="0"/>
              <a:t>',</a:t>
            </a:r>
            <a:endParaRPr lang="en-US" altLang="ko-KR" sz="1400" dirty="0"/>
          </a:p>
          <a:p>
            <a:r>
              <a:rPr lang="en-US" altLang="ko-KR" sz="1400" dirty="0"/>
              <a:t>  </a:t>
            </a:r>
            <a:r>
              <a:rPr lang="en-US" altLang="ko-KR" sz="1400" dirty="0" err="1"/>
              <a:t>sec_relevant_cols</a:t>
            </a:r>
            <a:r>
              <a:rPr lang="en-US" altLang="ko-KR" sz="1400" dirty="0"/>
              <a:t> =&gt; </a:t>
            </a:r>
            <a:r>
              <a:rPr lang="en-US" altLang="ko-KR" sz="1400" dirty="0" smtClean="0"/>
              <a:t>'</a:t>
            </a:r>
            <a:r>
              <a:rPr lang="en-US" altLang="ko-KR" sz="1400" dirty="0" err="1" smtClean="0"/>
              <a:t>sal,comm</a:t>
            </a:r>
            <a:r>
              <a:rPr lang="en-US" altLang="ko-KR" sz="1400" dirty="0" smtClean="0"/>
              <a:t>');</a:t>
            </a:r>
            <a:endParaRPr lang="en-US" altLang="ko-KR" sz="1400" dirty="0"/>
          </a:p>
          <a:p>
            <a:r>
              <a:rPr lang="en-US" altLang="ko-KR" sz="1400" dirty="0"/>
              <a:t>END;</a:t>
            </a:r>
            <a:endParaRPr lang="ko-KR" altLang="en-US" sz="1400" dirty="0"/>
          </a:p>
        </p:txBody>
      </p:sp>
      <p:sp>
        <p:nvSpPr>
          <p:cNvPr id="12" name="직사각형 11"/>
          <p:cNvSpPr/>
          <p:nvPr/>
        </p:nvSpPr>
        <p:spPr>
          <a:xfrm>
            <a:off x="5887854" y="1883047"/>
            <a:ext cx="6096000" cy="738664"/>
          </a:xfrm>
          <a:prstGeom prst="rect">
            <a:avLst/>
          </a:prstGeom>
        </p:spPr>
        <p:txBody>
          <a:bodyPr>
            <a:spAutoFit/>
          </a:bodyPr>
          <a:lstStyle/>
          <a:p>
            <a:r>
              <a:rPr lang="en-US" altLang="ko-KR" sz="1400" dirty="0" smtClean="0"/>
              <a:t>SELECT </a:t>
            </a:r>
            <a:r>
              <a:rPr lang="en-US" altLang="ko-KR" sz="1400" dirty="0"/>
              <a:t>ENAME, </a:t>
            </a:r>
            <a:r>
              <a:rPr lang="en-US" altLang="ko-KR" sz="1400" dirty="0" err="1"/>
              <a:t>d.dname</a:t>
            </a:r>
            <a:r>
              <a:rPr lang="en-US" altLang="ko-KR" sz="1400" dirty="0"/>
              <a:t>, JOB, SAL, COMM </a:t>
            </a:r>
          </a:p>
          <a:p>
            <a:r>
              <a:rPr lang="en-US" altLang="ko-KR" sz="1400" dirty="0"/>
              <a:t> FROM </a:t>
            </a:r>
            <a:r>
              <a:rPr lang="en-US" altLang="ko-KR" sz="1400" dirty="0" err="1"/>
              <a:t>emp</a:t>
            </a:r>
            <a:r>
              <a:rPr lang="en-US" altLang="ko-KR" sz="1400" dirty="0"/>
              <a:t> e, </a:t>
            </a:r>
            <a:r>
              <a:rPr lang="en-US" altLang="ko-KR" sz="1400" dirty="0" err="1"/>
              <a:t>dept</a:t>
            </a:r>
            <a:r>
              <a:rPr lang="en-US" altLang="ko-KR" sz="1400" dirty="0"/>
              <a:t> d</a:t>
            </a:r>
          </a:p>
          <a:p>
            <a:r>
              <a:rPr lang="en-US" altLang="ko-KR" sz="1400" dirty="0"/>
              <a:t> WHERE </a:t>
            </a:r>
            <a:r>
              <a:rPr lang="en-US" altLang="ko-KR" sz="1400" dirty="0" err="1"/>
              <a:t>d.deptno</a:t>
            </a:r>
            <a:r>
              <a:rPr lang="en-US" altLang="ko-KR" sz="1400" dirty="0"/>
              <a:t> = </a:t>
            </a:r>
            <a:r>
              <a:rPr lang="en-US" altLang="ko-KR" sz="1400" dirty="0" err="1"/>
              <a:t>e.deptno</a:t>
            </a:r>
            <a:r>
              <a:rPr lang="en-US" altLang="ko-KR" sz="1400" dirty="0"/>
              <a:t>;</a:t>
            </a:r>
            <a:endParaRPr lang="ko-KR" altLang="en-US" sz="1400" dirty="0"/>
          </a:p>
        </p:txBody>
      </p:sp>
      <p:sp>
        <p:nvSpPr>
          <p:cNvPr id="13" name="직사각형 12"/>
          <p:cNvSpPr/>
          <p:nvPr/>
        </p:nvSpPr>
        <p:spPr>
          <a:xfrm>
            <a:off x="5887854" y="3261298"/>
            <a:ext cx="5550065" cy="2616101"/>
          </a:xfrm>
          <a:prstGeom prst="rect">
            <a:avLst/>
          </a:prstGeom>
          <a:solidFill>
            <a:schemeClr val="bg1"/>
          </a:solidFill>
        </p:spPr>
        <p:txBody>
          <a:bodyPr wrap="square">
            <a:spAutoFit/>
          </a:bodyPr>
          <a:lstStyle/>
          <a:p>
            <a:r>
              <a:rPr lang="en-US" altLang="ko-KR" sz="1600" dirty="0"/>
              <a:t>ENAME      DNAME          JOB              SAL       COMM</a:t>
            </a:r>
          </a:p>
          <a:p>
            <a:r>
              <a:rPr lang="en-US" altLang="ko-KR" sz="1600" dirty="0"/>
              <a:t>---------- -------------- --------- ---------- ----------</a:t>
            </a:r>
          </a:p>
          <a:p>
            <a:r>
              <a:rPr lang="en-US" altLang="ko-KR" sz="1600" dirty="0"/>
              <a:t>ALLEN      SALES          SALESMAN        1600        300</a:t>
            </a:r>
          </a:p>
          <a:p>
            <a:r>
              <a:rPr lang="en-US" altLang="ko-KR" sz="1600" dirty="0"/>
              <a:t>WARD       SALES          SALESMAN        1250        500</a:t>
            </a:r>
          </a:p>
          <a:p>
            <a:r>
              <a:rPr lang="en-US" altLang="ko-KR" sz="1600" dirty="0" smtClean="0"/>
              <a:t>MARTIN   SALES          SALESMAN        1250       1400</a:t>
            </a:r>
          </a:p>
          <a:p>
            <a:r>
              <a:rPr lang="en-US" altLang="ko-KR" sz="1600" dirty="0" smtClean="0"/>
              <a:t>BLAKE      SALES          MANAGER         2850          </a:t>
            </a:r>
            <a:r>
              <a:rPr lang="en-US" altLang="ko-KR" sz="1600" dirty="0" smtClean="0">
                <a:solidFill>
                  <a:schemeClr val="bg1"/>
                </a:solidFill>
              </a:rPr>
              <a:t>    </a:t>
            </a:r>
          </a:p>
          <a:p>
            <a:r>
              <a:rPr lang="en-US" altLang="ko-KR" sz="1600" dirty="0" smtClean="0"/>
              <a:t>TURNER   SALES          </a:t>
            </a:r>
            <a:r>
              <a:rPr lang="en-US" altLang="ko-KR" sz="1600" dirty="0"/>
              <a:t>SALESMAN        1500          0</a:t>
            </a:r>
          </a:p>
          <a:p>
            <a:r>
              <a:rPr lang="en-US" altLang="ko-KR" sz="1600" dirty="0"/>
              <a:t>JAMES      SALES          CLERK       </a:t>
            </a:r>
            <a:r>
              <a:rPr lang="en-US" altLang="ko-KR" sz="1600" dirty="0" smtClean="0"/>
              <a:t>          </a:t>
            </a:r>
            <a:r>
              <a:rPr lang="en-US" altLang="ko-KR" sz="1600" dirty="0"/>
              <a:t>950           </a:t>
            </a:r>
          </a:p>
          <a:p>
            <a:r>
              <a:rPr lang="en-US" altLang="ko-KR" sz="1600" dirty="0"/>
              <a:t> </a:t>
            </a:r>
          </a:p>
          <a:p>
            <a:r>
              <a:rPr lang="en-US" altLang="ko-KR" sz="1600" dirty="0"/>
              <a:t>6 rows selected.</a:t>
            </a:r>
          </a:p>
        </p:txBody>
      </p:sp>
      <p:sp>
        <p:nvSpPr>
          <p:cNvPr id="16" name="아래쪽 화살표 15"/>
          <p:cNvSpPr/>
          <p:nvPr/>
        </p:nvSpPr>
        <p:spPr>
          <a:xfrm>
            <a:off x="7947378" y="2848166"/>
            <a:ext cx="609600" cy="3713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아래쪽 화살표 17"/>
          <p:cNvSpPr/>
          <p:nvPr/>
        </p:nvSpPr>
        <p:spPr>
          <a:xfrm>
            <a:off x="1625600" y="4139857"/>
            <a:ext cx="609600" cy="3713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꺾인 연결선 19"/>
          <p:cNvCxnSpPr>
            <a:stCxn id="11" idx="3"/>
            <a:endCxn id="12" idx="1"/>
          </p:cNvCxnSpPr>
          <p:nvPr/>
        </p:nvCxnSpPr>
        <p:spPr>
          <a:xfrm flipV="1">
            <a:off x="4425245" y="2252379"/>
            <a:ext cx="1462609" cy="31632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0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VPD </a:t>
            </a:r>
            <a:r>
              <a:rPr lang="ko-KR" altLang="en-US" dirty="0"/>
              <a:t>샘플</a:t>
            </a:r>
            <a:r>
              <a:rPr lang="en-US" altLang="ko-KR" dirty="0"/>
              <a:t/>
            </a:r>
            <a:br>
              <a:rPr lang="en-US" altLang="ko-KR" dirty="0"/>
            </a:br>
            <a:r>
              <a:rPr lang="en-US" altLang="ko-KR" sz="2000" dirty="0" smtClean="0"/>
              <a:t>Null</a:t>
            </a:r>
            <a:r>
              <a:rPr lang="ko-KR" altLang="en-US" sz="2000" dirty="0" smtClean="0"/>
              <a:t>값으로 </a:t>
            </a:r>
            <a:r>
              <a:rPr lang="ko-KR" altLang="en-US" sz="2000" dirty="0" err="1" smtClean="0"/>
              <a:t>컬럼값</a:t>
            </a:r>
            <a:r>
              <a:rPr lang="ko-KR" altLang="en-US" sz="2000" dirty="0" smtClean="0"/>
              <a:t> </a:t>
            </a:r>
            <a:r>
              <a:rPr lang="ko-KR" altLang="en-US" sz="2000" dirty="0" err="1" smtClean="0"/>
              <a:t>마스킹된</a:t>
            </a:r>
            <a:r>
              <a:rPr lang="ko-KR" altLang="en-US" sz="2000" dirty="0" smtClean="0"/>
              <a:t> 상태로 </a:t>
            </a:r>
            <a:r>
              <a:rPr lang="en-US" altLang="ko-KR" sz="2000" dirty="0" smtClean="0"/>
              <a:t>Row</a:t>
            </a:r>
            <a:r>
              <a:rPr lang="ko-KR" altLang="en-US" sz="2000" dirty="0" smtClean="0"/>
              <a:t>들 리턴</a:t>
            </a:r>
            <a:endParaRPr lang="ko-KR" altLang="en-US" dirty="0"/>
          </a:p>
        </p:txBody>
      </p:sp>
      <p:sp>
        <p:nvSpPr>
          <p:cNvPr id="4" name="슬라이드 번호 개체 틀 3"/>
          <p:cNvSpPr>
            <a:spLocks noGrp="1"/>
          </p:cNvSpPr>
          <p:nvPr>
            <p:ph type="sldNum" sz="quarter" idx="12"/>
          </p:nvPr>
        </p:nvSpPr>
        <p:spPr/>
        <p:txBody>
          <a:bodyPr/>
          <a:lstStyle/>
          <a:p>
            <a:fld id="{345D60D9-5372-5F40-9443-0F9AE5BDC3C8}" type="slidenum">
              <a:rPr lang="en-US" smtClean="0"/>
              <a:t>14</a:t>
            </a:fld>
            <a:endParaRPr lang="en-US"/>
          </a:p>
        </p:txBody>
      </p:sp>
      <p:sp>
        <p:nvSpPr>
          <p:cNvPr id="5" name="바닥글 개체 틀 4"/>
          <p:cNvSpPr>
            <a:spLocks noGrp="1"/>
          </p:cNvSpPr>
          <p:nvPr>
            <p:ph type="ftr" sz="quarter" idx="11"/>
          </p:nvPr>
        </p:nvSpPr>
        <p:spPr/>
        <p:txBody>
          <a:bodyPr/>
          <a:lstStyle/>
          <a:p>
            <a:r>
              <a:rPr lang="en-US" smtClean="0"/>
              <a:t>Copyright © 2020, Oracle and/or its affiliates. All rights reserved.</a:t>
            </a:r>
            <a:endParaRPr lang="en-US"/>
          </a:p>
        </p:txBody>
      </p:sp>
      <p:sp>
        <p:nvSpPr>
          <p:cNvPr id="8" name="직사각형 7"/>
          <p:cNvSpPr/>
          <p:nvPr/>
        </p:nvSpPr>
        <p:spPr>
          <a:xfrm>
            <a:off x="762000" y="4326097"/>
            <a:ext cx="4340578" cy="2031325"/>
          </a:xfrm>
          <a:prstGeom prst="rect">
            <a:avLst/>
          </a:prstGeom>
        </p:spPr>
        <p:txBody>
          <a:bodyPr wrap="square">
            <a:spAutoFit/>
          </a:bodyPr>
          <a:lstStyle/>
          <a:p>
            <a:r>
              <a:rPr lang="en-US" altLang="ko-KR" sz="1400" dirty="0"/>
              <a:t>BEGIN</a:t>
            </a:r>
          </a:p>
          <a:p>
            <a:r>
              <a:rPr lang="en-US" altLang="ko-KR" sz="1400" dirty="0"/>
              <a:t> DBMS_RLS.ADD_POLICY(</a:t>
            </a:r>
          </a:p>
          <a:p>
            <a:r>
              <a:rPr lang="en-US" altLang="ko-KR" sz="1400" dirty="0"/>
              <a:t>   </a:t>
            </a:r>
            <a:r>
              <a:rPr lang="en-US" altLang="ko-KR" sz="1400" dirty="0" err="1"/>
              <a:t>object_schema</a:t>
            </a:r>
            <a:r>
              <a:rPr lang="en-US" altLang="ko-KR" sz="1400" dirty="0"/>
              <a:t>         =&gt; </a:t>
            </a:r>
            <a:r>
              <a:rPr lang="en-US" altLang="ko-KR" sz="1400" dirty="0" smtClean="0"/>
              <a:t>'</a:t>
            </a:r>
            <a:r>
              <a:rPr lang="en-US" altLang="ko-KR" sz="1400" dirty="0" err="1" smtClean="0"/>
              <a:t>scott</a:t>
            </a:r>
            <a:r>
              <a:rPr lang="en-US" altLang="ko-KR" sz="1400" dirty="0" smtClean="0"/>
              <a:t>', </a:t>
            </a:r>
            <a:endParaRPr lang="en-US" altLang="ko-KR" sz="1400" dirty="0"/>
          </a:p>
          <a:p>
            <a:r>
              <a:rPr lang="en-US" altLang="ko-KR" sz="1400" dirty="0"/>
              <a:t>   </a:t>
            </a:r>
            <a:r>
              <a:rPr lang="en-US" altLang="ko-KR" sz="1400" dirty="0" err="1"/>
              <a:t>object_name</a:t>
            </a:r>
            <a:r>
              <a:rPr lang="en-US" altLang="ko-KR" sz="1400" dirty="0"/>
              <a:t>           =&gt; </a:t>
            </a:r>
            <a:r>
              <a:rPr lang="en-US" altLang="ko-KR" sz="1400" dirty="0" smtClean="0"/>
              <a:t>'</a:t>
            </a:r>
            <a:r>
              <a:rPr lang="en-US" altLang="ko-KR" sz="1400" dirty="0" err="1" smtClean="0"/>
              <a:t>emp</a:t>
            </a:r>
            <a:r>
              <a:rPr lang="en-US" altLang="ko-KR" sz="1400" dirty="0" smtClean="0"/>
              <a:t>',</a:t>
            </a:r>
            <a:endParaRPr lang="en-US" altLang="ko-KR" sz="1400" dirty="0"/>
          </a:p>
          <a:p>
            <a:r>
              <a:rPr lang="en-US" altLang="ko-KR" sz="1400" dirty="0"/>
              <a:t>   </a:t>
            </a:r>
            <a:r>
              <a:rPr lang="en-US" altLang="ko-KR" sz="1400" dirty="0" err="1"/>
              <a:t>policy_name</a:t>
            </a:r>
            <a:r>
              <a:rPr lang="en-US" altLang="ko-KR" sz="1400" dirty="0"/>
              <a:t>           =&gt; </a:t>
            </a:r>
            <a:r>
              <a:rPr lang="en-US" altLang="ko-KR" sz="1400" dirty="0" smtClean="0"/>
              <a:t>'</a:t>
            </a:r>
            <a:r>
              <a:rPr lang="en-US" altLang="ko-KR" sz="1400" dirty="0" err="1" smtClean="0"/>
              <a:t>hide_sal_policy</a:t>
            </a:r>
            <a:r>
              <a:rPr lang="en-US" altLang="ko-KR" sz="1400" dirty="0" smtClean="0"/>
              <a:t>', </a:t>
            </a:r>
            <a:endParaRPr lang="en-US" altLang="ko-KR" sz="1400" dirty="0"/>
          </a:p>
          <a:p>
            <a:r>
              <a:rPr lang="en-US" altLang="ko-KR" sz="1400" dirty="0"/>
              <a:t>   </a:t>
            </a:r>
            <a:r>
              <a:rPr lang="en-US" altLang="ko-KR" sz="1400" dirty="0" err="1"/>
              <a:t>policy_function</a:t>
            </a:r>
            <a:r>
              <a:rPr lang="en-US" altLang="ko-KR" sz="1400" dirty="0"/>
              <a:t>       =&gt; </a:t>
            </a:r>
            <a:r>
              <a:rPr lang="en-US" altLang="ko-KR" sz="1400" dirty="0" smtClean="0"/>
              <a:t>'</a:t>
            </a:r>
            <a:r>
              <a:rPr lang="en-US" altLang="ko-KR" sz="1400" dirty="0" err="1" smtClean="0"/>
              <a:t>hide_sal_comm</a:t>
            </a:r>
            <a:r>
              <a:rPr lang="en-US" altLang="ko-KR" sz="1400" dirty="0" smtClean="0"/>
              <a:t>',</a:t>
            </a:r>
            <a:endParaRPr lang="en-US" altLang="ko-KR" sz="1400" dirty="0"/>
          </a:p>
          <a:p>
            <a:r>
              <a:rPr lang="en-US" altLang="ko-KR" sz="1400" dirty="0"/>
              <a:t>   </a:t>
            </a:r>
            <a:r>
              <a:rPr lang="en-US" altLang="ko-KR" sz="1400" dirty="0" err="1"/>
              <a:t>sec_relevant_cols</a:t>
            </a:r>
            <a:r>
              <a:rPr lang="en-US" altLang="ko-KR" sz="1400" dirty="0"/>
              <a:t>     </a:t>
            </a:r>
            <a:r>
              <a:rPr lang="en-US" altLang="ko-KR" sz="1400" dirty="0" smtClean="0"/>
              <a:t>=&gt;' </a:t>
            </a:r>
            <a:r>
              <a:rPr lang="en-US" altLang="ko-KR" sz="1400" dirty="0" err="1" smtClean="0"/>
              <a:t>sal,comm</a:t>
            </a:r>
            <a:r>
              <a:rPr lang="en-US" altLang="ko-KR" sz="1400" dirty="0" smtClean="0"/>
              <a:t>',</a:t>
            </a:r>
            <a:endParaRPr lang="en-US" altLang="ko-KR" sz="1400" dirty="0"/>
          </a:p>
          <a:p>
            <a:r>
              <a:rPr lang="en-US" altLang="ko-KR" sz="1400" dirty="0"/>
              <a:t>   </a:t>
            </a:r>
            <a:r>
              <a:rPr lang="en-US" altLang="ko-KR" sz="1400" dirty="0" err="1">
                <a:solidFill>
                  <a:schemeClr val="accent1"/>
                </a:solidFill>
              </a:rPr>
              <a:t>sec_relevant_cols_opt</a:t>
            </a:r>
            <a:r>
              <a:rPr lang="en-US" altLang="ko-KR" sz="1400" dirty="0">
                <a:solidFill>
                  <a:schemeClr val="accent1"/>
                </a:solidFill>
              </a:rPr>
              <a:t> =&gt; </a:t>
            </a:r>
            <a:r>
              <a:rPr lang="en-US" altLang="ko-KR" sz="1400" dirty="0" err="1">
                <a:solidFill>
                  <a:schemeClr val="accent1"/>
                </a:solidFill>
              </a:rPr>
              <a:t>dbms_rls.ALL_ROWS</a:t>
            </a:r>
            <a:r>
              <a:rPr lang="en-US" altLang="ko-KR" sz="1400" dirty="0">
                <a:solidFill>
                  <a:schemeClr val="accent1"/>
                </a:solidFill>
              </a:rPr>
              <a:t>);</a:t>
            </a:r>
          </a:p>
          <a:p>
            <a:r>
              <a:rPr lang="en-US" altLang="ko-KR" sz="1400" dirty="0"/>
              <a:t>END;</a:t>
            </a:r>
            <a:endParaRPr lang="ko-KR" altLang="en-US" sz="1400" dirty="0"/>
          </a:p>
        </p:txBody>
      </p:sp>
      <p:sp>
        <p:nvSpPr>
          <p:cNvPr id="9" name="직사각형 8"/>
          <p:cNvSpPr/>
          <p:nvPr/>
        </p:nvSpPr>
        <p:spPr>
          <a:xfrm>
            <a:off x="6102395" y="1765481"/>
            <a:ext cx="4779551" cy="738664"/>
          </a:xfrm>
          <a:prstGeom prst="rect">
            <a:avLst/>
          </a:prstGeom>
        </p:spPr>
        <p:txBody>
          <a:bodyPr wrap="square">
            <a:spAutoFit/>
          </a:bodyPr>
          <a:lstStyle/>
          <a:p>
            <a:r>
              <a:rPr lang="en-US" altLang="ko-KR" sz="1400" dirty="0"/>
              <a:t>SELECT ENAME, </a:t>
            </a:r>
            <a:r>
              <a:rPr lang="en-US" altLang="ko-KR" sz="1400" dirty="0" err="1"/>
              <a:t>d.dname</a:t>
            </a:r>
            <a:r>
              <a:rPr lang="en-US" altLang="ko-KR" sz="1400" dirty="0"/>
              <a:t>, job, </a:t>
            </a:r>
            <a:r>
              <a:rPr lang="en-US" altLang="ko-KR" sz="1400" dirty="0" err="1"/>
              <a:t>sal</a:t>
            </a:r>
            <a:r>
              <a:rPr lang="en-US" altLang="ko-KR" sz="1400" dirty="0"/>
              <a:t>, </a:t>
            </a:r>
            <a:r>
              <a:rPr lang="en-US" altLang="ko-KR" sz="1400" dirty="0" err="1"/>
              <a:t>comm</a:t>
            </a:r>
            <a:r>
              <a:rPr lang="en-US" altLang="ko-KR" sz="1400" dirty="0"/>
              <a:t> </a:t>
            </a:r>
          </a:p>
          <a:p>
            <a:r>
              <a:rPr lang="en-US" altLang="ko-KR" sz="1400" dirty="0"/>
              <a:t> FROM </a:t>
            </a:r>
            <a:r>
              <a:rPr lang="en-US" altLang="ko-KR" sz="1400" dirty="0" err="1"/>
              <a:t>emp</a:t>
            </a:r>
            <a:r>
              <a:rPr lang="en-US" altLang="ko-KR" sz="1400" dirty="0"/>
              <a:t> e, </a:t>
            </a:r>
            <a:r>
              <a:rPr lang="en-US" altLang="ko-KR" sz="1400" dirty="0" err="1"/>
              <a:t>dept</a:t>
            </a:r>
            <a:r>
              <a:rPr lang="en-US" altLang="ko-KR" sz="1400" dirty="0"/>
              <a:t> d</a:t>
            </a:r>
          </a:p>
          <a:p>
            <a:r>
              <a:rPr lang="en-US" altLang="ko-KR" sz="1400" dirty="0"/>
              <a:t> WHERE </a:t>
            </a:r>
            <a:r>
              <a:rPr lang="en-US" altLang="ko-KR" sz="1400" dirty="0" err="1"/>
              <a:t>d.deptno</a:t>
            </a:r>
            <a:r>
              <a:rPr lang="en-US" altLang="ko-KR" sz="1400" dirty="0"/>
              <a:t> = </a:t>
            </a:r>
            <a:r>
              <a:rPr lang="en-US" altLang="ko-KR" sz="1400" dirty="0" err="1"/>
              <a:t>e.deptno</a:t>
            </a:r>
            <a:r>
              <a:rPr lang="en-US" altLang="ko-KR" sz="1400" dirty="0"/>
              <a:t>;</a:t>
            </a:r>
            <a:endParaRPr lang="ko-KR" altLang="en-US" sz="1400" dirty="0"/>
          </a:p>
        </p:txBody>
      </p:sp>
      <p:sp>
        <p:nvSpPr>
          <p:cNvPr id="11" name="직사각형 10"/>
          <p:cNvSpPr/>
          <p:nvPr/>
        </p:nvSpPr>
        <p:spPr>
          <a:xfrm>
            <a:off x="6167326" y="2694346"/>
            <a:ext cx="5012267" cy="3539430"/>
          </a:xfrm>
          <a:prstGeom prst="rect">
            <a:avLst/>
          </a:prstGeom>
        </p:spPr>
        <p:txBody>
          <a:bodyPr wrap="square">
            <a:spAutoFit/>
          </a:bodyPr>
          <a:lstStyle/>
          <a:p>
            <a:r>
              <a:rPr lang="en-US" altLang="ko-KR" sz="1400" dirty="0"/>
              <a:t>ENAME      DNAME          </a:t>
            </a:r>
            <a:r>
              <a:rPr lang="en-US" altLang="ko-KR" sz="1400" dirty="0" smtClean="0"/>
              <a:t>   JOB              </a:t>
            </a:r>
            <a:r>
              <a:rPr lang="en-US" altLang="ko-KR" sz="1400" dirty="0"/>
              <a:t>SAL       COMM</a:t>
            </a:r>
          </a:p>
          <a:p>
            <a:r>
              <a:rPr lang="en-US" altLang="ko-KR" sz="1400" dirty="0"/>
              <a:t>---------- -------------- </a:t>
            </a:r>
            <a:r>
              <a:rPr lang="en-US" altLang="ko-KR" sz="1400" dirty="0" smtClean="0"/>
              <a:t>    --------- </a:t>
            </a:r>
            <a:r>
              <a:rPr lang="en-US" altLang="ko-KR" sz="1400" dirty="0"/>
              <a:t>---------- ----------</a:t>
            </a:r>
          </a:p>
          <a:p>
            <a:r>
              <a:rPr lang="en-US" altLang="ko-KR" sz="1400" dirty="0"/>
              <a:t>CLARK      ACCOUNTING     MANAGER</a:t>
            </a:r>
          </a:p>
          <a:p>
            <a:r>
              <a:rPr lang="en-US" altLang="ko-KR" sz="1400" dirty="0"/>
              <a:t>KING      </a:t>
            </a:r>
            <a:r>
              <a:rPr lang="en-US" altLang="ko-KR" sz="1400" dirty="0" smtClean="0"/>
              <a:t>   </a:t>
            </a:r>
            <a:r>
              <a:rPr lang="en-US" altLang="ko-KR" sz="1400" dirty="0"/>
              <a:t>ACCOUNTING     PRESIDENT</a:t>
            </a:r>
          </a:p>
          <a:p>
            <a:r>
              <a:rPr lang="en-US" altLang="ko-KR" sz="1400" dirty="0"/>
              <a:t>MILLER   </a:t>
            </a:r>
            <a:r>
              <a:rPr lang="en-US" altLang="ko-KR" sz="1400" dirty="0" smtClean="0"/>
              <a:t> </a:t>
            </a:r>
            <a:r>
              <a:rPr lang="en-US" altLang="ko-KR" sz="1400" dirty="0"/>
              <a:t>ACCOUNTING     CLERK</a:t>
            </a:r>
          </a:p>
          <a:p>
            <a:r>
              <a:rPr lang="en-US" altLang="ko-KR" sz="1400" dirty="0"/>
              <a:t>JONES      RESEARCH       </a:t>
            </a:r>
            <a:r>
              <a:rPr lang="en-US" altLang="ko-KR" sz="1400" dirty="0" smtClean="0"/>
              <a:t>   MANAGER</a:t>
            </a:r>
            <a:endParaRPr lang="en-US" altLang="ko-KR" sz="1400" dirty="0"/>
          </a:p>
          <a:p>
            <a:r>
              <a:rPr lang="en-US" altLang="ko-KR" sz="1400" dirty="0"/>
              <a:t>FORD      </a:t>
            </a:r>
            <a:r>
              <a:rPr lang="en-US" altLang="ko-KR" sz="1400" dirty="0" smtClean="0"/>
              <a:t>  </a:t>
            </a:r>
            <a:r>
              <a:rPr lang="en-US" altLang="ko-KR" sz="1400" dirty="0"/>
              <a:t>RESEARCH       </a:t>
            </a:r>
            <a:r>
              <a:rPr lang="en-US" altLang="ko-KR" sz="1400" dirty="0" smtClean="0"/>
              <a:t>   ANALYST</a:t>
            </a:r>
            <a:endParaRPr lang="en-US" altLang="ko-KR" sz="1400" dirty="0"/>
          </a:p>
          <a:p>
            <a:r>
              <a:rPr lang="en-US" altLang="ko-KR" sz="1400" dirty="0"/>
              <a:t>ADAMS   </a:t>
            </a:r>
            <a:r>
              <a:rPr lang="en-US" altLang="ko-KR" sz="1400" dirty="0" smtClean="0"/>
              <a:t>  </a:t>
            </a:r>
            <a:r>
              <a:rPr lang="en-US" altLang="ko-KR" sz="1400" dirty="0"/>
              <a:t>RESEARCH       </a:t>
            </a:r>
            <a:r>
              <a:rPr lang="en-US" altLang="ko-KR" sz="1400" dirty="0" smtClean="0"/>
              <a:t>  CLERK</a:t>
            </a:r>
            <a:endParaRPr lang="en-US" altLang="ko-KR" sz="1400" dirty="0"/>
          </a:p>
          <a:p>
            <a:r>
              <a:rPr lang="en-US" altLang="ko-KR" sz="1400" dirty="0"/>
              <a:t>SMITH      RESEARCH       </a:t>
            </a:r>
            <a:r>
              <a:rPr lang="en-US" altLang="ko-KR" sz="1400" dirty="0" smtClean="0"/>
              <a:t>  CLERK</a:t>
            </a:r>
            <a:endParaRPr lang="en-US" altLang="ko-KR" sz="1400" dirty="0"/>
          </a:p>
          <a:p>
            <a:r>
              <a:rPr lang="en-US" altLang="ko-KR" sz="1400" dirty="0"/>
              <a:t>SCOTT      RESEARCH       </a:t>
            </a:r>
            <a:r>
              <a:rPr lang="en-US" altLang="ko-KR" sz="1400" dirty="0" smtClean="0"/>
              <a:t>  ANALYST</a:t>
            </a:r>
            <a:endParaRPr lang="en-US" altLang="ko-KR" sz="1400" dirty="0"/>
          </a:p>
          <a:p>
            <a:r>
              <a:rPr lang="en-US" altLang="ko-KR" sz="1400" dirty="0"/>
              <a:t>WARD       SALES          </a:t>
            </a:r>
            <a:r>
              <a:rPr lang="en-US" altLang="ko-KR" sz="1400" dirty="0" smtClean="0"/>
              <a:t>       SALESMAN        </a:t>
            </a:r>
            <a:r>
              <a:rPr lang="en-US" altLang="ko-KR" sz="1400" dirty="0"/>
              <a:t>1250    </a:t>
            </a:r>
            <a:r>
              <a:rPr lang="en-US" altLang="ko-KR" sz="1400" dirty="0" smtClean="0"/>
              <a:t> </a:t>
            </a:r>
            <a:r>
              <a:rPr lang="en-US" altLang="ko-KR" sz="1400" dirty="0"/>
              <a:t>500</a:t>
            </a:r>
          </a:p>
          <a:p>
            <a:r>
              <a:rPr lang="en-US" altLang="ko-KR" sz="1400" dirty="0"/>
              <a:t>TURNER </a:t>
            </a:r>
            <a:r>
              <a:rPr lang="en-US" altLang="ko-KR" sz="1400" dirty="0" smtClean="0"/>
              <a:t>  </a:t>
            </a:r>
            <a:r>
              <a:rPr lang="en-US" altLang="ko-KR" sz="1400" dirty="0"/>
              <a:t>SALES          </a:t>
            </a:r>
            <a:r>
              <a:rPr lang="en-US" altLang="ko-KR" sz="1400" dirty="0" smtClean="0"/>
              <a:t>       SALESMAN        </a:t>
            </a:r>
            <a:r>
              <a:rPr lang="en-US" altLang="ko-KR" sz="1400" dirty="0"/>
              <a:t>1500   </a:t>
            </a:r>
            <a:r>
              <a:rPr lang="en-US" altLang="ko-KR" sz="1400" dirty="0" smtClean="0"/>
              <a:t>      </a:t>
            </a:r>
            <a:r>
              <a:rPr lang="en-US" altLang="ko-KR" sz="1400" dirty="0"/>
              <a:t>0</a:t>
            </a:r>
          </a:p>
          <a:p>
            <a:r>
              <a:rPr lang="en-US" altLang="ko-KR" sz="1400" dirty="0"/>
              <a:t>ALLEN      SALES          </a:t>
            </a:r>
            <a:r>
              <a:rPr lang="en-US" altLang="ko-KR" sz="1400" dirty="0" smtClean="0"/>
              <a:t>       SALESMAN        </a:t>
            </a:r>
            <a:r>
              <a:rPr lang="en-US" altLang="ko-KR" sz="1400" dirty="0"/>
              <a:t>1600    </a:t>
            </a:r>
            <a:r>
              <a:rPr lang="en-US" altLang="ko-KR" sz="1400" dirty="0" smtClean="0"/>
              <a:t> </a:t>
            </a:r>
            <a:r>
              <a:rPr lang="en-US" altLang="ko-KR" sz="1400" dirty="0"/>
              <a:t>300</a:t>
            </a:r>
          </a:p>
          <a:p>
            <a:r>
              <a:rPr lang="en-US" altLang="ko-KR" sz="1400" dirty="0"/>
              <a:t>JAMES      SALES          </a:t>
            </a:r>
            <a:r>
              <a:rPr lang="en-US" altLang="ko-KR" sz="1400" dirty="0" smtClean="0"/>
              <a:t>       CLERK                 </a:t>
            </a:r>
            <a:r>
              <a:rPr lang="en-US" altLang="ko-KR" sz="1400" dirty="0"/>
              <a:t>950           </a:t>
            </a:r>
          </a:p>
          <a:p>
            <a:r>
              <a:rPr lang="en-US" altLang="ko-KR" sz="1400" dirty="0"/>
              <a:t>BLAKE      SALES          </a:t>
            </a:r>
            <a:r>
              <a:rPr lang="en-US" altLang="ko-KR" sz="1400" dirty="0" smtClean="0"/>
              <a:t>       MANAGER         </a:t>
            </a:r>
            <a:r>
              <a:rPr lang="en-US" altLang="ko-KR" sz="1400" dirty="0"/>
              <a:t>2850           </a:t>
            </a:r>
          </a:p>
          <a:p>
            <a:r>
              <a:rPr lang="en-US" altLang="ko-KR" sz="1400" dirty="0"/>
              <a:t>MARTIN </a:t>
            </a:r>
            <a:r>
              <a:rPr lang="en-US" altLang="ko-KR" sz="1400" dirty="0" smtClean="0"/>
              <a:t>   </a:t>
            </a:r>
            <a:r>
              <a:rPr lang="en-US" altLang="ko-KR" sz="1400" dirty="0"/>
              <a:t>SALES          </a:t>
            </a:r>
            <a:r>
              <a:rPr lang="en-US" altLang="ko-KR" sz="1400" dirty="0" smtClean="0"/>
              <a:t>      SALESMAN        </a:t>
            </a:r>
            <a:r>
              <a:rPr lang="en-US" altLang="ko-KR" sz="1400" dirty="0"/>
              <a:t>1250     </a:t>
            </a:r>
            <a:r>
              <a:rPr lang="en-US" altLang="ko-KR" sz="1400" dirty="0" smtClean="0"/>
              <a:t>1400</a:t>
            </a:r>
            <a:endParaRPr lang="ko-KR" altLang="en-US" sz="1400" dirty="0"/>
          </a:p>
        </p:txBody>
      </p:sp>
      <p:sp>
        <p:nvSpPr>
          <p:cNvPr id="12" name="아래쪽 화살표 11"/>
          <p:cNvSpPr/>
          <p:nvPr/>
        </p:nvSpPr>
        <p:spPr>
          <a:xfrm>
            <a:off x="1625600" y="4139857"/>
            <a:ext cx="609600" cy="3713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꺾인 연결선 12"/>
          <p:cNvCxnSpPr>
            <a:stCxn id="8" idx="3"/>
            <a:endCxn id="9" idx="1"/>
          </p:cNvCxnSpPr>
          <p:nvPr/>
        </p:nvCxnSpPr>
        <p:spPr>
          <a:xfrm flipV="1">
            <a:off x="5102578" y="2134813"/>
            <a:ext cx="999817" cy="32069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762000" y="1617059"/>
            <a:ext cx="4712970" cy="2462213"/>
          </a:xfrm>
          <a:prstGeom prst="rect">
            <a:avLst/>
          </a:prstGeom>
        </p:spPr>
        <p:txBody>
          <a:bodyPr wrap="square">
            <a:spAutoFit/>
          </a:bodyPr>
          <a:lstStyle/>
          <a:p>
            <a:r>
              <a:rPr lang="en-US" altLang="ko-KR" sz="1400" dirty="0"/>
              <a:t>CREATE OR REPLACE </a:t>
            </a:r>
            <a:r>
              <a:rPr lang="en-US" altLang="ko-KR" sz="1400" b="1" dirty="0">
                <a:solidFill>
                  <a:schemeClr val="accent1"/>
                </a:solidFill>
              </a:rPr>
              <a:t>FUNCTION</a:t>
            </a:r>
            <a:r>
              <a:rPr lang="en-US" altLang="ko-KR" sz="1400" dirty="0"/>
              <a:t> </a:t>
            </a:r>
            <a:r>
              <a:rPr lang="en-US" altLang="ko-KR" sz="1400" dirty="0" err="1"/>
              <a:t>hide_sal_comm</a:t>
            </a:r>
            <a:r>
              <a:rPr lang="en-US" altLang="ko-KR" sz="1400" dirty="0"/>
              <a:t> (</a:t>
            </a:r>
          </a:p>
          <a:p>
            <a:r>
              <a:rPr lang="en-US" altLang="ko-KR" sz="1400" dirty="0"/>
              <a:t> </a:t>
            </a:r>
            <a:r>
              <a:rPr lang="en-US" altLang="ko-KR" sz="1400" dirty="0" err="1"/>
              <a:t>v_schema</a:t>
            </a:r>
            <a:r>
              <a:rPr lang="en-US" altLang="ko-KR" sz="1400" dirty="0"/>
              <a:t> IN VARCHAR2, </a:t>
            </a:r>
          </a:p>
          <a:p>
            <a:r>
              <a:rPr lang="en-US" altLang="ko-KR" sz="1400" dirty="0"/>
              <a:t> </a:t>
            </a:r>
            <a:r>
              <a:rPr lang="en-US" altLang="ko-KR" sz="1400" dirty="0" err="1"/>
              <a:t>v_objname</a:t>
            </a:r>
            <a:r>
              <a:rPr lang="en-US" altLang="ko-KR" sz="1400" dirty="0"/>
              <a:t> IN VARCHAR2)</a:t>
            </a:r>
          </a:p>
          <a:p>
            <a:endParaRPr lang="en-US" altLang="ko-KR" sz="1400" dirty="0"/>
          </a:p>
          <a:p>
            <a:r>
              <a:rPr lang="en-US" altLang="ko-KR" sz="1400" dirty="0"/>
              <a:t>RETURN VARCHAR2 AS</a:t>
            </a:r>
          </a:p>
          <a:p>
            <a:r>
              <a:rPr lang="en-US" altLang="ko-KR" sz="1400" dirty="0"/>
              <a:t>con VARCHAR2 (200);</a:t>
            </a:r>
          </a:p>
          <a:p>
            <a:endParaRPr lang="en-US" altLang="ko-KR" sz="1400" dirty="0"/>
          </a:p>
          <a:p>
            <a:r>
              <a:rPr lang="en-US" altLang="ko-KR" sz="1400" dirty="0"/>
              <a:t>BEGIN</a:t>
            </a:r>
          </a:p>
          <a:p>
            <a:r>
              <a:rPr lang="en-US" altLang="ko-KR" sz="1400" dirty="0"/>
              <a:t> con := </a:t>
            </a:r>
            <a:r>
              <a:rPr lang="en-US" altLang="ko-KR" sz="1400" dirty="0" smtClean="0"/>
              <a:t>'</a:t>
            </a:r>
            <a:r>
              <a:rPr lang="en-US" altLang="ko-KR" sz="1400" dirty="0" err="1" smtClean="0"/>
              <a:t>deptno</a:t>
            </a:r>
            <a:r>
              <a:rPr lang="en-US" altLang="ko-KR" sz="1400" dirty="0" smtClean="0"/>
              <a:t>=30';</a:t>
            </a:r>
            <a:endParaRPr lang="en-US" altLang="ko-KR" sz="1400" dirty="0"/>
          </a:p>
          <a:p>
            <a:r>
              <a:rPr lang="en-US" altLang="ko-KR" sz="1400" dirty="0"/>
              <a:t> RETURN (con);</a:t>
            </a:r>
          </a:p>
          <a:p>
            <a:r>
              <a:rPr lang="en-US" altLang="ko-KR" sz="1400" dirty="0"/>
              <a:t>END </a:t>
            </a:r>
            <a:r>
              <a:rPr lang="en-US" altLang="ko-KR" sz="1400" dirty="0" err="1"/>
              <a:t>hide_sal_comm</a:t>
            </a:r>
            <a:r>
              <a:rPr lang="en-US" altLang="ko-KR" sz="1400" dirty="0"/>
              <a:t>;</a:t>
            </a:r>
            <a:endParaRPr lang="ko-KR" altLang="en-US" sz="1400" dirty="0"/>
          </a:p>
        </p:txBody>
      </p:sp>
      <p:sp>
        <p:nvSpPr>
          <p:cNvPr id="3" name="타원 2"/>
          <p:cNvSpPr/>
          <p:nvPr/>
        </p:nvSpPr>
        <p:spPr>
          <a:xfrm>
            <a:off x="9252066" y="3208712"/>
            <a:ext cx="1852713" cy="160435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 name="직선 화살표 연결선 6"/>
          <p:cNvCxnSpPr/>
          <p:nvPr/>
        </p:nvCxnSpPr>
        <p:spPr>
          <a:xfrm flipH="1">
            <a:off x="10565476" y="2568633"/>
            <a:ext cx="539303" cy="739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294108" y="2260856"/>
            <a:ext cx="1621341" cy="307777"/>
          </a:xfrm>
          <a:prstGeom prst="rect">
            <a:avLst/>
          </a:prstGeom>
          <a:noFill/>
        </p:spPr>
        <p:txBody>
          <a:bodyPr wrap="none" rtlCol="0">
            <a:spAutoFit/>
          </a:bodyPr>
          <a:lstStyle/>
          <a:p>
            <a:r>
              <a:rPr lang="en-US" altLang="ko-KR" sz="1400" i="1" dirty="0" smtClean="0"/>
              <a:t>Null</a:t>
            </a:r>
            <a:r>
              <a:rPr lang="ko-KR" altLang="en-US" sz="1400" i="1" dirty="0" smtClean="0"/>
              <a:t>값으로 </a:t>
            </a:r>
            <a:r>
              <a:rPr lang="ko-KR" altLang="en-US" sz="1400" i="1" dirty="0" err="1" smtClean="0"/>
              <a:t>마스킹</a:t>
            </a:r>
            <a:endParaRPr lang="ko-KR" altLang="en-US" sz="1400" i="1" dirty="0"/>
          </a:p>
        </p:txBody>
      </p:sp>
    </p:spTree>
    <p:extLst>
      <p:ext uri="{BB962C8B-B14F-4D97-AF65-F5344CB8AC3E}">
        <p14:creationId xmlns:p14="http://schemas.microsoft.com/office/powerpoint/2010/main" val="242222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r>
              <a:rPr lang="en-US" altLang="ko-KR" dirty="0" smtClean="0">
                <a:solidFill>
                  <a:schemeClr val="tx1"/>
                </a:solidFill>
              </a:rPr>
              <a:t>Oracle Virtual Private Database </a:t>
            </a:r>
            <a:r>
              <a:rPr lang="ko-KR" altLang="en-US" dirty="0" smtClean="0">
                <a:solidFill>
                  <a:schemeClr val="tx1"/>
                </a:solidFill>
              </a:rPr>
              <a:t>실습</a:t>
            </a:r>
            <a:r>
              <a:rPr lang="en-US" altLang="ko-KR" dirty="0" smtClean="0">
                <a:solidFill>
                  <a:schemeClr val="tx1"/>
                </a:solidFill>
              </a:rPr>
              <a:t/>
            </a:r>
            <a:br>
              <a:rPr lang="en-US" altLang="ko-KR" dirty="0" smtClean="0">
                <a:solidFill>
                  <a:schemeClr val="tx1"/>
                </a:solidFill>
              </a:rPr>
            </a:br>
            <a:r>
              <a:rPr lang="en-US" altLang="ko-KR" sz="2800" dirty="0" smtClean="0">
                <a:solidFill>
                  <a:schemeClr val="tx1"/>
                </a:solidFill>
              </a:rPr>
              <a:t>Application Context </a:t>
            </a:r>
            <a:r>
              <a:rPr lang="ko-KR" altLang="en-US" sz="2800" dirty="0" smtClean="0">
                <a:solidFill>
                  <a:schemeClr val="tx1"/>
                </a:solidFill>
              </a:rPr>
              <a:t>기반</a:t>
            </a:r>
            <a:r>
              <a:rPr lang="en-US" altLang="ko-KR" sz="2800" dirty="0" smtClean="0">
                <a:solidFill>
                  <a:schemeClr val="tx1"/>
                </a:solidFill>
              </a:rPr>
              <a:t> </a:t>
            </a:r>
            <a:r>
              <a:rPr lang="ko-KR" altLang="en-US" sz="2800" dirty="0" smtClean="0">
                <a:solidFill>
                  <a:schemeClr val="tx1"/>
                </a:solidFill>
              </a:rPr>
              <a:t>제어</a:t>
            </a:r>
            <a:r>
              <a:rPr lang="en-US" altLang="ko-KR" sz="2800" dirty="0" smtClean="0">
                <a:solidFill>
                  <a:schemeClr val="tx1"/>
                </a:solidFill>
              </a:rPr>
              <a:t>(basic) </a:t>
            </a:r>
            <a:endParaRPr lang="ko-KR" altLang="en-US" sz="2800" dirty="0">
              <a:solidFill>
                <a:schemeClr val="tx1"/>
              </a:solidFill>
            </a:endParaRPr>
          </a:p>
        </p:txBody>
      </p:sp>
      <p:sp>
        <p:nvSpPr>
          <p:cNvPr id="5" name="바닥글 개체 틀 4"/>
          <p:cNvSpPr>
            <a:spLocks noGrp="1"/>
          </p:cNvSpPr>
          <p:nvPr>
            <p:ph type="ftr" sz="quarter" idx="16"/>
          </p:nvPr>
        </p:nvSpPr>
        <p:spPr/>
        <p:txBody>
          <a:bodyPr/>
          <a:lstStyle/>
          <a:p>
            <a:r>
              <a:rPr lang="en-US" smtClean="0"/>
              <a:t>Copyright © 2020, Oracle and/or its affiliates. All rights reserved.</a:t>
            </a:r>
            <a:endParaRPr lang="en-US"/>
          </a:p>
        </p:txBody>
      </p:sp>
      <p:sp>
        <p:nvSpPr>
          <p:cNvPr id="4" name="슬라이드 번호 개체 틀 3"/>
          <p:cNvSpPr>
            <a:spLocks noGrp="1"/>
          </p:cNvSpPr>
          <p:nvPr>
            <p:ph type="sldNum" sz="quarter" idx="17"/>
          </p:nvPr>
        </p:nvSpPr>
        <p:spPr/>
        <p:txBody>
          <a:bodyPr/>
          <a:lstStyle/>
          <a:p>
            <a:fld id="{345D60D9-5372-5F40-9443-0F9AE5BDC3C8}" type="slidenum">
              <a:rPr lang="en-US" smtClean="0"/>
              <a:t>15</a:t>
            </a:fld>
            <a:endParaRPr lang="en-US"/>
          </a:p>
        </p:txBody>
      </p:sp>
    </p:spTree>
    <p:extLst>
      <p:ext uri="{BB962C8B-B14F-4D97-AF65-F5344CB8AC3E}">
        <p14:creationId xmlns:p14="http://schemas.microsoft.com/office/powerpoint/2010/main" val="201637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16</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643" y="464279"/>
            <a:ext cx="7084696" cy="923330"/>
          </a:xfrm>
          <a:prstGeom prst="rect">
            <a:avLst/>
          </a:prstGeom>
          <a:noFill/>
        </p:spPr>
        <p:txBody>
          <a:bodyPr wrap="none" rtlCol="0">
            <a:spAutoFit/>
          </a:bodyPr>
          <a:lstStyle/>
          <a:p>
            <a:pPr>
              <a:lnSpc>
                <a:spcPct val="150000"/>
              </a:lnSpc>
            </a:pPr>
            <a:r>
              <a:rPr lang="ko-KR" altLang="en-US" dirty="0" smtClean="0"/>
              <a:t>실습</a:t>
            </a:r>
            <a:r>
              <a:rPr lang="en-US" altLang="ko-KR" dirty="0" smtClean="0"/>
              <a:t>1</a:t>
            </a:r>
            <a:r>
              <a:rPr lang="ko-KR" altLang="en-US" dirty="0" smtClean="0"/>
              <a:t> 시나리오 </a:t>
            </a:r>
            <a:r>
              <a:rPr lang="en-US" altLang="ko-KR" dirty="0" smtClean="0"/>
              <a:t>- </a:t>
            </a:r>
            <a:r>
              <a:rPr lang="en-US" altLang="ko-KR" dirty="0"/>
              <a:t>Application Context(Basic) </a:t>
            </a:r>
            <a:r>
              <a:rPr lang="ko-KR" altLang="en-US" dirty="0"/>
              <a:t>이용한 접근제어 실습</a:t>
            </a:r>
          </a:p>
          <a:p>
            <a:pPr>
              <a:lnSpc>
                <a:spcPct val="150000"/>
              </a:lnSpc>
            </a:pPr>
            <a:endParaRPr lang="en-US" altLang="ko-KR" dirty="0"/>
          </a:p>
        </p:txBody>
      </p:sp>
      <p:sp>
        <p:nvSpPr>
          <p:cNvPr id="8" name="TextBox 7"/>
          <p:cNvSpPr txBox="1"/>
          <p:nvPr/>
        </p:nvSpPr>
        <p:spPr>
          <a:xfrm>
            <a:off x="889057" y="1322950"/>
            <a:ext cx="9693450" cy="1569660"/>
          </a:xfrm>
          <a:prstGeom prst="rect">
            <a:avLst/>
          </a:prstGeom>
          <a:noFill/>
        </p:spPr>
        <p:txBody>
          <a:bodyPr wrap="square" rtlCol="0">
            <a:spAutoFit/>
          </a:bodyPr>
          <a:lstStyle/>
          <a:p>
            <a:pPr>
              <a:lnSpc>
                <a:spcPct val="150000"/>
              </a:lnSpc>
            </a:pPr>
            <a:r>
              <a:rPr lang="ko-KR" altLang="en-US" sz="1600" dirty="0" smtClean="0"/>
              <a:t>실습 시나리오</a:t>
            </a:r>
            <a:endParaRPr lang="en-US" altLang="ko-KR" sz="1600" dirty="0" smtClean="0"/>
          </a:p>
          <a:p>
            <a:pPr marL="285750" indent="-285750">
              <a:lnSpc>
                <a:spcPct val="150000"/>
              </a:lnSpc>
              <a:buFont typeface="Arial" panose="020B0604020202020204" pitchFamily="34" charset="0"/>
              <a:buChar char="•"/>
            </a:pPr>
            <a:r>
              <a:rPr lang="ko-KR" altLang="en-US" sz="1600" dirty="0" smtClean="0"/>
              <a:t>각</a:t>
            </a:r>
            <a:r>
              <a:rPr lang="en-US" altLang="ko-KR" sz="1600" dirty="0" smtClean="0"/>
              <a:t> </a:t>
            </a:r>
            <a:r>
              <a:rPr lang="ko-KR" altLang="en-US" sz="1600" dirty="0" smtClean="0"/>
              <a:t>소속 데이터관리자 계정은 </a:t>
            </a:r>
            <a:r>
              <a:rPr lang="en-US" altLang="ko-KR" sz="1600" dirty="0" err="1" smtClean="0"/>
              <a:t>Evaluate_t</a:t>
            </a:r>
            <a:r>
              <a:rPr lang="en-US" altLang="ko-KR" sz="1600" dirty="0" smtClean="0"/>
              <a:t> </a:t>
            </a:r>
            <a:r>
              <a:rPr lang="ko-KR" altLang="en-US" sz="1600" dirty="0" smtClean="0"/>
              <a:t>테이블 </a:t>
            </a:r>
            <a:r>
              <a:rPr lang="en-US" altLang="ko-KR" sz="1600" dirty="0" smtClean="0"/>
              <a:t>Select, Insert, Update, Delete </a:t>
            </a:r>
            <a:r>
              <a:rPr lang="ko-KR" altLang="en-US" sz="1600" dirty="0" smtClean="0"/>
              <a:t>가능</a:t>
            </a:r>
            <a:endParaRPr lang="en-US" altLang="ko-KR" sz="1600" dirty="0" smtClean="0"/>
          </a:p>
          <a:p>
            <a:pPr marL="285750" indent="-285750">
              <a:lnSpc>
                <a:spcPct val="150000"/>
              </a:lnSpc>
              <a:buFont typeface="Arial" panose="020B0604020202020204" pitchFamily="34" charset="0"/>
              <a:buChar char="•"/>
            </a:pPr>
            <a:r>
              <a:rPr lang="en-US" altLang="ko-KR" sz="1600" dirty="0" smtClean="0"/>
              <a:t>But, 'DATA_ZONE' </a:t>
            </a:r>
            <a:r>
              <a:rPr lang="ko-KR" altLang="en-US" sz="1600" dirty="0" smtClean="0"/>
              <a:t>컬럼 값과 </a:t>
            </a:r>
            <a:r>
              <a:rPr lang="en-US" altLang="ko-KR" sz="1600" dirty="0" err="1" smtClean="0"/>
              <a:t>evaluate_t.emp_sosok_cd</a:t>
            </a:r>
            <a:r>
              <a:rPr lang="en-US" altLang="ko-KR" sz="1600" dirty="0" smtClean="0"/>
              <a:t> </a:t>
            </a:r>
            <a:r>
              <a:rPr lang="ko-KR" altLang="en-US" sz="1600" dirty="0" smtClean="0"/>
              <a:t>값이  같은 경우에 한해서 </a:t>
            </a:r>
            <a:r>
              <a:rPr lang="en-US" altLang="ko-KR" sz="1600" dirty="0" smtClean="0"/>
              <a:t>Row</a:t>
            </a:r>
            <a:r>
              <a:rPr lang="ko-KR" altLang="en-US" sz="1600" dirty="0" smtClean="0"/>
              <a:t>에 액세스 가능</a:t>
            </a:r>
            <a:r>
              <a:rPr lang="en-US" altLang="ko-KR" sz="1600" dirty="0" smtClean="0"/>
              <a:t>(</a:t>
            </a:r>
            <a:r>
              <a:rPr lang="ko-KR" altLang="en-US" sz="1600" dirty="0" err="1" smtClean="0"/>
              <a:t>소속별</a:t>
            </a:r>
            <a:r>
              <a:rPr lang="ko-KR" altLang="en-US" sz="1600" dirty="0" smtClean="0"/>
              <a:t> 데이터 존 구성</a:t>
            </a:r>
            <a:r>
              <a:rPr lang="en-US" altLang="ko-KR" sz="1600" dirty="0" smtClean="0"/>
              <a:t>)</a:t>
            </a:r>
            <a:r>
              <a:rPr lang="ko-KR" altLang="en-US" sz="1600" dirty="0" smtClean="0"/>
              <a:t> </a:t>
            </a:r>
            <a:endParaRPr lang="en-US" altLang="ko-KR" sz="1600" dirty="0" smtClean="0"/>
          </a:p>
        </p:txBody>
      </p:sp>
      <p:sp>
        <p:nvSpPr>
          <p:cNvPr id="10" name="TextBox 9"/>
          <p:cNvSpPr txBox="1"/>
          <p:nvPr/>
        </p:nvSpPr>
        <p:spPr>
          <a:xfrm>
            <a:off x="2204663" y="3203914"/>
            <a:ext cx="2948243" cy="369332"/>
          </a:xfrm>
          <a:prstGeom prst="rect">
            <a:avLst/>
          </a:prstGeom>
          <a:noFill/>
        </p:spPr>
        <p:txBody>
          <a:bodyPr wrap="none" rtlCol="0">
            <a:spAutoFit/>
          </a:bodyPr>
          <a:lstStyle/>
          <a:p>
            <a:r>
              <a:rPr lang="ko-KR" altLang="en-US" dirty="0" smtClean="0"/>
              <a:t>소속 구분 정보로 접근제어</a:t>
            </a:r>
            <a:endParaRPr lang="ko-KR" altLang="en-US" dirty="0"/>
          </a:p>
        </p:txBody>
      </p:sp>
      <p:sp>
        <p:nvSpPr>
          <p:cNvPr id="11" name="아래쪽 화살표 10"/>
          <p:cNvSpPr/>
          <p:nvPr/>
        </p:nvSpPr>
        <p:spPr>
          <a:xfrm rot="16200000">
            <a:off x="1443373" y="3036559"/>
            <a:ext cx="374276" cy="6990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5401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17</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164101" cy="369332"/>
          </a:xfrm>
          <a:prstGeom prst="rect">
            <a:avLst/>
          </a:prstGeom>
          <a:noFill/>
        </p:spPr>
        <p:txBody>
          <a:bodyPr wrap="none" rtlCol="0">
            <a:spAutoFit/>
          </a:bodyPr>
          <a:lstStyle/>
          <a:p>
            <a:r>
              <a:rPr lang="ko-KR" altLang="en-US" dirty="0" smtClean="0"/>
              <a:t>사전 준비</a:t>
            </a:r>
            <a:endParaRPr lang="ko-KR" altLang="en-US" dirty="0"/>
          </a:p>
        </p:txBody>
      </p:sp>
      <p:sp>
        <p:nvSpPr>
          <p:cNvPr id="14" name="TextBox 13"/>
          <p:cNvSpPr txBox="1"/>
          <p:nvPr/>
        </p:nvSpPr>
        <p:spPr>
          <a:xfrm>
            <a:off x="748145" y="1305098"/>
            <a:ext cx="6773008" cy="1938992"/>
          </a:xfrm>
          <a:prstGeom prst="rect">
            <a:avLst/>
          </a:prstGeom>
          <a:noFill/>
        </p:spPr>
        <p:txBody>
          <a:bodyPr wrap="none" rtlCol="0">
            <a:spAutoFit/>
          </a:bodyPr>
          <a:lstStyle/>
          <a:p>
            <a:pPr marL="285750" indent="-285750">
              <a:buFont typeface="Arial" panose="020B0604020202020204" pitchFamily="34" charset="0"/>
              <a:buChar char="•"/>
            </a:pPr>
            <a:r>
              <a:rPr lang="en-US" altLang="ko-KR" sz="2400" dirty="0" smtClean="0"/>
              <a:t>Linux </a:t>
            </a:r>
            <a:r>
              <a:rPr lang="ko-KR" altLang="en-US" sz="2400" dirty="0" smtClean="0"/>
              <a:t>서버 정보 확인 및 터미널 접속 방법 확인</a:t>
            </a:r>
            <a:endParaRPr lang="en-US" altLang="ko-KR" sz="2400" dirty="0" smtClean="0"/>
          </a:p>
          <a:p>
            <a:pPr marL="285750" indent="-285750">
              <a:buFont typeface="Arial" panose="020B0604020202020204" pitchFamily="34" charset="0"/>
              <a:buChar char="•"/>
            </a:pPr>
            <a:r>
              <a:rPr lang="ko-KR" altLang="en-US" sz="2400" dirty="0" smtClean="0"/>
              <a:t>오라클 데이터 베이스 </a:t>
            </a:r>
            <a:r>
              <a:rPr lang="en-US" altLang="ko-KR" sz="2400" dirty="0" smtClean="0"/>
              <a:t>19c &amp; </a:t>
            </a:r>
            <a:r>
              <a:rPr lang="ko-KR" altLang="en-US" sz="2400" dirty="0" smtClean="0"/>
              <a:t>최신 패치 확인</a:t>
            </a:r>
            <a:endParaRPr lang="en-US" altLang="ko-KR" sz="2400" dirty="0" smtClean="0"/>
          </a:p>
          <a:p>
            <a:pPr marL="285750" indent="-285750">
              <a:buFont typeface="Arial" panose="020B0604020202020204" pitchFamily="34" charset="0"/>
              <a:buChar char="•"/>
            </a:pPr>
            <a:r>
              <a:rPr lang="en-US" altLang="ko-KR" sz="2400" dirty="0" smtClean="0"/>
              <a:t>Instance </a:t>
            </a:r>
            <a:r>
              <a:rPr lang="ko-KR" altLang="en-US" sz="2400" dirty="0" smtClean="0"/>
              <a:t>확인</a:t>
            </a:r>
            <a:endParaRPr lang="en-US" altLang="ko-KR" sz="2400" dirty="0" smtClean="0"/>
          </a:p>
          <a:p>
            <a:pPr marL="285750" indent="-285750">
              <a:buFont typeface="Arial" panose="020B0604020202020204" pitchFamily="34" charset="0"/>
              <a:buChar char="•"/>
            </a:pPr>
            <a:r>
              <a:rPr lang="en-US" altLang="ko-KR" sz="2400" dirty="0" smtClean="0"/>
              <a:t>DB </a:t>
            </a:r>
            <a:r>
              <a:rPr lang="ko-KR" altLang="en-US" sz="2400" dirty="0" smtClean="0"/>
              <a:t>서버 </a:t>
            </a:r>
            <a:r>
              <a:rPr lang="en-US" altLang="ko-KR" sz="2400" dirty="0" smtClean="0"/>
              <a:t>Oracle </a:t>
            </a:r>
            <a:r>
              <a:rPr lang="ko-KR" altLang="en-US" sz="2400" dirty="0" smtClean="0"/>
              <a:t>계정 확인</a:t>
            </a:r>
            <a:endParaRPr lang="en-US" altLang="ko-KR" sz="2400" dirty="0" smtClean="0"/>
          </a:p>
          <a:p>
            <a:pPr marL="285750" indent="-285750">
              <a:buFont typeface="Arial" panose="020B0604020202020204" pitchFamily="34" charset="0"/>
              <a:buChar char="•"/>
            </a:pPr>
            <a:r>
              <a:rPr lang="en-US" altLang="ko-KR" sz="2400" dirty="0" smtClean="0"/>
              <a:t>Instance</a:t>
            </a:r>
            <a:r>
              <a:rPr lang="ko-KR" altLang="en-US" sz="2400" dirty="0" smtClean="0"/>
              <a:t>의 </a:t>
            </a:r>
            <a:r>
              <a:rPr lang="en-US" altLang="ko-KR" sz="2400" dirty="0" smtClean="0"/>
              <a:t>SYS </a:t>
            </a:r>
            <a:r>
              <a:rPr lang="ko-KR" altLang="en-US" sz="2400" dirty="0" smtClean="0"/>
              <a:t>정보 확인</a:t>
            </a:r>
            <a:endParaRPr lang="ko-KR" altLang="en-US" sz="2400" dirty="0"/>
          </a:p>
        </p:txBody>
      </p:sp>
      <p:sp>
        <p:nvSpPr>
          <p:cNvPr id="7" name="TextBox 6"/>
          <p:cNvSpPr txBox="1"/>
          <p:nvPr/>
        </p:nvSpPr>
        <p:spPr>
          <a:xfrm>
            <a:off x="845128" y="3662369"/>
            <a:ext cx="7271542" cy="369332"/>
          </a:xfrm>
          <a:prstGeom prst="rect">
            <a:avLst/>
          </a:prstGeom>
          <a:noFill/>
        </p:spPr>
        <p:txBody>
          <a:bodyPr wrap="none" rtlCol="0">
            <a:spAutoFit/>
          </a:bodyPr>
          <a:lstStyle/>
          <a:p>
            <a:r>
              <a:rPr lang="ko-KR" altLang="en-US" dirty="0" smtClean="0"/>
              <a:t>이 실습은 오라클 </a:t>
            </a:r>
            <a:r>
              <a:rPr lang="ko-KR" altLang="en-US" dirty="0" err="1" smtClean="0"/>
              <a:t>멀티테넌트</a:t>
            </a:r>
            <a:r>
              <a:rPr lang="ko-KR" altLang="en-US" dirty="0" smtClean="0"/>
              <a:t> 인스턴스를 사용하여 실습이 진행됩니다</a:t>
            </a:r>
            <a:r>
              <a:rPr lang="en-US" altLang="ko-KR" dirty="0" smtClean="0"/>
              <a:t>.</a:t>
            </a:r>
            <a:endParaRPr lang="ko-KR" altLang="en-US" dirty="0"/>
          </a:p>
        </p:txBody>
      </p:sp>
    </p:spTree>
    <p:extLst>
      <p:ext uri="{BB962C8B-B14F-4D97-AF65-F5344CB8AC3E}">
        <p14:creationId xmlns:p14="http://schemas.microsoft.com/office/powerpoint/2010/main" val="278833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18</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164101" cy="369332"/>
          </a:xfrm>
          <a:prstGeom prst="rect">
            <a:avLst/>
          </a:prstGeom>
          <a:noFill/>
        </p:spPr>
        <p:txBody>
          <a:bodyPr wrap="none" rtlCol="0">
            <a:spAutoFit/>
          </a:bodyPr>
          <a:lstStyle/>
          <a:p>
            <a:r>
              <a:rPr lang="ko-KR" altLang="en-US" dirty="0" smtClean="0"/>
              <a:t>진행 순서</a:t>
            </a:r>
            <a:endParaRPr lang="ko-KR" altLang="en-US" dirty="0"/>
          </a:p>
        </p:txBody>
      </p:sp>
      <p:sp>
        <p:nvSpPr>
          <p:cNvPr id="2" name="TextBox 1"/>
          <p:cNvSpPr txBox="1"/>
          <p:nvPr/>
        </p:nvSpPr>
        <p:spPr>
          <a:xfrm>
            <a:off x="1757558" y="1825933"/>
            <a:ext cx="1273105" cy="707886"/>
          </a:xfrm>
          <a:prstGeom prst="rect">
            <a:avLst/>
          </a:prstGeom>
          <a:noFill/>
        </p:spPr>
        <p:txBody>
          <a:bodyPr wrap="none" rtlCol="0">
            <a:spAutoFit/>
          </a:bodyPr>
          <a:lstStyle/>
          <a:p>
            <a:pPr algn="ctr"/>
            <a:r>
              <a:rPr lang="en-US" altLang="ko-KR" sz="2000" b="1" dirty="0" smtClean="0"/>
              <a:t>1.Owner</a:t>
            </a:r>
            <a:r>
              <a:rPr lang="ko-KR" altLang="en-US" sz="2000" b="1" dirty="0" smtClean="0"/>
              <a:t> </a:t>
            </a:r>
            <a:endParaRPr lang="en-US" altLang="ko-KR" sz="2000" b="1" dirty="0" smtClean="0"/>
          </a:p>
          <a:p>
            <a:pPr algn="ctr"/>
            <a:r>
              <a:rPr lang="ko-KR" altLang="en-US" sz="2000" b="1" dirty="0" smtClean="0"/>
              <a:t>계정 생성</a:t>
            </a:r>
            <a:endParaRPr lang="ko-KR" altLang="en-US" sz="2000" b="1" dirty="0"/>
          </a:p>
        </p:txBody>
      </p:sp>
      <p:sp>
        <p:nvSpPr>
          <p:cNvPr id="10" name="TextBox 9"/>
          <p:cNvSpPr txBox="1"/>
          <p:nvPr/>
        </p:nvSpPr>
        <p:spPr>
          <a:xfrm>
            <a:off x="3940409" y="1873375"/>
            <a:ext cx="1284326" cy="707886"/>
          </a:xfrm>
          <a:prstGeom prst="rect">
            <a:avLst/>
          </a:prstGeom>
          <a:noFill/>
        </p:spPr>
        <p:txBody>
          <a:bodyPr wrap="none" rtlCol="0">
            <a:spAutoFit/>
          </a:bodyPr>
          <a:lstStyle/>
          <a:p>
            <a:pPr algn="ctr"/>
            <a:r>
              <a:rPr lang="en-US" altLang="ko-KR" sz="2000" b="1" dirty="0" smtClean="0"/>
              <a:t>2. </a:t>
            </a:r>
            <a:r>
              <a:rPr lang="ko-KR" altLang="en-US" sz="2000" b="1" dirty="0" smtClean="0"/>
              <a:t>데이터 </a:t>
            </a:r>
            <a:endParaRPr lang="en-US" altLang="ko-KR" sz="2000" b="1" dirty="0" smtClean="0"/>
          </a:p>
          <a:p>
            <a:pPr algn="ctr"/>
            <a:r>
              <a:rPr lang="ko-KR" altLang="en-US" sz="2000" b="1" dirty="0" smtClean="0"/>
              <a:t>로딩</a:t>
            </a:r>
            <a:endParaRPr lang="ko-KR" altLang="en-US" sz="2000" b="1" dirty="0"/>
          </a:p>
        </p:txBody>
      </p:sp>
      <p:sp>
        <p:nvSpPr>
          <p:cNvPr id="11" name="TextBox 10"/>
          <p:cNvSpPr txBox="1"/>
          <p:nvPr/>
        </p:nvSpPr>
        <p:spPr>
          <a:xfrm>
            <a:off x="5758563" y="1809411"/>
            <a:ext cx="1926169" cy="707886"/>
          </a:xfrm>
          <a:prstGeom prst="rect">
            <a:avLst/>
          </a:prstGeom>
          <a:noFill/>
        </p:spPr>
        <p:txBody>
          <a:bodyPr wrap="none" rtlCol="0">
            <a:spAutoFit/>
          </a:bodyPr>
          <a:lstStyle/>
          <a:p>
            <a:pPr algn="ctr"/>
            <a:r>
              <a:rPr lang="en-US" altLang="ko-KR" sz="2000" b="1" dirty="0" smtClean="0"/>
              <a:t>3. Application </a:t>
            </a:r>
          </a:p>
          <a:p>
            <a:pPr algn="ctr"/>
            <a:r>
              <a:rPr lang="ko-KR" altLang="en-US" sz="2000" b="1" dirty="0" smtClean="0"/>
              <a:t>계정 생성</a:t>
            </a:r>
            <a:endParaRPr lang="ko-KR" altLang="en-US" sz="2000" b="1" dirty="0"/>
          </a:p>
        </p:txBody>
      </p:sp>
      <p:sp>
        <p:nvSpPr>
          <p:cNvPr id="14" name="TextBox 13"/>
          <p:cNvSpPr txBox="1"/>
          <p:nvPr/>
        </p:nvSpPr>
        <p:spPr>
          <a:xfrm>
            <a:off x="1535112" y="3286140"/>
            <a:ext cx="1911394" cy="707886"/>
          </a:xfrm>
          <a:prstGeom prst="rect">
            <a:avLst/>
          </a:prstGeom>
          <a:noFill/>
        </p:spPr>
        <p:txBody>
          <a:bodyPr wrap="square" rtlCol="0">
            <a:spAutoFit/>
          </a:bodyPr>
          <a:lstStyle/>
          <a:p>
            <a:pPr algn="ctr"/>
            <a:r>
              <a:rPr lang="en-US" altLang="ko-KR" sz="2000" b="1" dirty="0" smtClean="0"/>
              <a:t>4. Application Context </a:t>
            </a:r>
            <a:r>
              <a:rPr lang="ko-KR" altLang="en-US" sz="2000" b="1" dirty="0" smtClean="0"/>
              <a:t>생성</a:t>
            </a:r>
            <a:endParaRPr lang="ko-KR" altLang="en-US" sz="2000" b="1" dirty="0"/>
          </a:p>
        </p:txBody>
      </p:sp>
      <p:sp>
        <p:nvSpPr>
          <p:cNvPr id="15" name="TextBox 14"/>
          <p:cNvSpPr txBox="1"/>
          <p:nvPr/>
        </p:nvSpPr>
        <p:spPr>
          <a:xfrm>
            <a:off x="4381973" y="3362034"/>
            <a:ext cx="2366353" cy="707886"/>
          </a:xfrm>
          <a:prstGeom prst="rect">
            <a:avLst/>
          </a:prstGeom>
          <a:noFill/>
        </p:spPr>
        <p:txBody>
          <a:bodyPr wrap="none" rtlCol="0">
            <a:spAutoFit/>
          </a:bodyPr>
          <a:lstStyle/>
          <a:p>
            <a:pPr algn="ctr"/>
            <a:r>
              <a:rPr lang="en-US" altLang="ko-KR" sz="2000" b="1" dirty="0" smtClean="0"/>
              <a:t>5. Policy</a:t>
            </a:r>
            <a:r>
              <a:rPr lang="ko-KR" altLang="en-US" sz="2000" b="1" dirty="0" smtClean="0"/>
              <a:t> </a:t>
            </a:r>
            <a:r>
              <a:rPr lang="en-US" altLang="ko-KR" sz="2000" b="1" dirty="0" smtClean="0"/>
              <a:t>function</a:t>
            </a:r>
          </a:p>
          <a:p>
            <a:pPr algn="ctr"/>
            <a:r>
              <a:rPr lang="ko-KR" altLang="en-US" sz="2000" b="1" dirty="0" smtClean="0"/>
              <a:t>생성</a:t>
            </a:r>
            <a:endParaRPr lang="ko-KR" altLang="en-US" sz="2000" b="1" dirty="0"/>
          </a:p>
        </p:txBody>
      </p:sp>
      <p:sp>
        <p:nvSpPr>
          <p:cNvPr id="16" name="TextBox 15"/>
          <p:cNvSpPr txBox="1"/>
          <p:nvPr/>
        </p:nvSpPr>
        <p:spPr>
          <a:xfrm>
            <a:off x="7831691" y="3352177"/>
            <a:ext cx="2327070" cy="400110"/>
          </a:xfrm>
          <a:prstGeom prst="rect">
            <a:avLst/>
          </a:prstGeom>
          <a:noFill/>
        </p:spPr>
        <p:txBody>
          <a:bodyPr wrap="square" rtlCol="0">
            <a:spAutoFit/>
          </a:bodyPr>
          <a:lstStyle/>
          <a:p>
            <a:r>
              <a:rPr lang="en-US" altLang="ko-KR" sz="2000" b="1" dirty="0" smtClean="0"/>
              <a:t>6. Policy</a:t>
            </a:r>
            <a:r>
              <a:rPr lang="ko-KR" altLang="en-US" sz="2000" b="1" dirty="0" smtClean="0"/>
              <a:t> 생성 </a:t>
            </a:r>
            <a:endParaRPr lang="ko-KR" altLang="en-US" sz="2000" b="1" dirty="0"/>
          </a:p>
        </p:txBody>
      </p:sp>
      <p:sp>
        <p:nvSpPr>
          <p:cNvPr id="17" name="TextBox 16"/>
          <p:cNvSpPr txBox="1"/>
          <p:nvPr/>
        </p:nvSpPr>
        <p:spPr>
          <a:xfrm>
            <a:off x="1283588" y="5076367"/>
            <a:ext cx="1207382" cy="400110"/>
          </a:xfrm>
          <a:prstGeom prst="rect">
            <a:avLst/>
          </a:prstGeom>
          <a:noFill/>
        </p:spPr>
        <p:txBody>
          <a:bodyPr wrap="none" rtlCol="0">
            <a:spAutoFit/>
          </a:bodyPr>
          <a:lstStyle/>
          <a:p>
            <a:pPr algn="ctr"/>
            <a:r>
              <a:rPr lang="en-US" altLang="ko-KR" sz="2000" b="1" dirty="0" smtClean="0"/>
              <a:t>7. </a:t>
            </a:r>
            <a:r>
              <a:rPr lang="ko-KR" altLang="en-US" sz="2000" b="1" dirty="0" smtClean="0"/>
              <a:t>테스트</a:t>
            </a:r>
            <a:endParaRPr lang="ko-KR" altLang="en-US" sz="2000" b="1" dirty="0"/>
          </a:p>
        </p:txBody>
      </p:sp>
      <p:sp>
        <p:nvSpPr>
          <p:cNvPr id="8" name="오른쪽 화살표 7"/>
          <p:cNvSpPr/>
          <p:nvPr/>
        </p:nvSpPr>
        <p:spPr>
          <a:xfrm>
            <a:off x="3404827" y="2038559"/>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5235449" y="2022037"/>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3728920" y="3498766"/>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른쪽 화살표 19"/>
          <p:cNvSpPr/>
          <p:nvPr/>
        </p:nvSpPr>
        <p:spPr>
          <a:xfrm>
            <a:off x="6850851" y="3531243"/>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오른쪽 화살표 20"/>
          <p:cNvSpPr/>
          <p:nvPr/>
        </p:nvSpPr>
        <p:spPr>
          <a:xfrm>
            <a:off x="2801296" y="5152232"/>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꺾인 연결선 22"/>
          <p:cNvCxnSpPr>
            <a:stCxn id="11" idx="3"/>
            <a:endCxn id="14" idx="1"/>
          </p:cNvCxnSpPr>
          <p:nvPr/>
        </p:nvCxnSpPr>
        <p:spPr>
          <a:xfrm flipH="1">
            <a:off x="1535112" y="2163354"/>
            <a:ext cx="6149620" cy="1476729"/>
          </a:xfrm>
          <a:prstGeom prst="bentConnector5">
            <a:avLst>
              <a:gd name="adj1" fmla="val -3717"/>
              <a:gd name="adj2" fmla="val 50000"/>
              <a:gd name="adj3" fmla="val 103717"/>
            </a:avLst>
          </a:prstGeom>
          <a:ln w="47625">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34771" y="5025623"/>
            <a:ext cx="2512226" cy="707886"/>
          </a:xfrm>
          <a:prstGeom prst="rect">
            <a:avLst/>
          </a:prstGeom>
          <a:noFill/>
        </p:spPr>
        <p:txBody>
          <a:bodyPr wrap="none" rtlCol="0">
            <a:spAutoFit/>
          </a:bodyPr>
          <a:lstStyle/>
          <a:p>
            <a:pPr algn="ctr"/>
            <a:r>
              <a:rPr lang="en-US" altLang="ko-KR" sz="2000" b="1" dirty="0" smtClean="0"/>
              <a:t>8. Null </a:t>
            </a:r>
            <a:r>
              <a:rPr lang="ko-KR" altLang="en-US" sz="2000" b="1" dirty="0" smtClean="0"/>
              <a:t>값 </a:t>
            </a:r>
            <a:r>
              <a:rPr lang="en-US" altLang="ko-KR" sz="2000" b="1" dirty="0" smtClean="0"/>
              <a:t>Row </a:t>
            </a:r>
            <a:r>
              <a:rPr lang="ko-KR" altLang="en-US" sz="2000" b="1" dirty="0" smtClean="0"/>
              <a:t>추출 </a:t>
            </a:r>
            <a:endParaRPr lang="en-US" altLang="ko-KR" sz="2000" b="1" dirty="0" smtClean="0"/>
          </a:p>
          <a:p>
            <a:pPr algn="ctr"/>
            <a:r>
              <a:rPr lang="en-US" altLang="ko-KR" sz="2000" b="1" dirty="0" smtClean="0"/>
              <a:t>Policy </a:t>
            </a:r>
            <a:r>
              <a:rPr lang="ko-KR" altLang="en-US" sz="2000" b="1" dirty="0" smtClean="0"/>
              <a:t>생성</a:t>
            </a:r>
            <a:r>
              <a:rPr lang="en-US" altLang="ko-KR" sz="2000" b="1" dirty="0" smtClean="0"/>
              <a:t>/</a:t>
            </a:r>
            <a:r>
              <a:rPr lang="ko-KR" altLang="en-US" sz="2000" b="1" dirty="0" smtClean="0"/>
              <a:t>테스트</a:t>
            </a:r>
            <a:endParaRPr lang="ko-KR" altLang="en-US" sz="2000" b="1" dirty="0"/>
          </a:p>
        </p:txBody>
      </p:sp>
      <p:sp>
        <p:nvSpPr>
          <p:cNvPr id="26" name="TextBox 25"/>
          <p:cNvSpPr txBox="1"/>
          <p:nvPr/>
        </p:nvSpPr>
        <p:spPr>
          <a:xfrm>
            <a:off x="7684732" y="5048886"/>
            <a:ext cx="1482778" cy="400110"/>
          </a:xfrm>
          <a:prstGeom prst="rect">
            <a:avLst/>
          </a:prstGeom>
          <a:noFill/>
        </p:spPr>
        <p:txBody>
          <a:bodyPr wrap="none" rtlCol="0">
            <a:spAutoFit/>
          </a:bodyPr>
          <a:lstStyle/>
          <a:p>
            <a:pPr algn="ctr"/>
            <a:r>
              <a:rPr lang="en-US" altLang="ko-KR" sz="2000" b="1" dirty="0" smtClean="0"/>
              <a:t>9</a:t>
            </a:r>
            <a:r>
              <a:rPr lang="en-US" altLang="ko-KR" sz="2000" b="1" smtClean="0"/>
              <a:t>. </a:t>
            </a:r>
            <a:r>
              <a:rPr lang="ko-KR" altLang="en-US" sz="2000" b="1" dirty="0" err="1" smtClean="0"/>
              <a:t>실습정리</a:t>
            </a:r>
            <a:endParaRPr lang="ko-KR" altLang="en-US" sz="2000" b="1" dirty="0"/>
          </a:p>
        </p:txBody>
      </p:sp>
      <p:cxnSp>
        <p:nvCxnSpPr>
          <p:cNvPr id="27" name="꺾인 연결선 26"/>
          <p:cNvCxnSpPr>
            <a:stCxn id="16" idx="3"/>
            <a:endCxn id="17" idx="1"/>
          </p:cNvCxnSpPr>
          <p:nvPr/>
        </p:nvCxnSpPr>
        <p:spPr>
          <a:xfrm flipH="1">
            <a:off x="1283588" y="3552232"/>
            <a:ext cx="8875173" cy="1724190"/>
          </a:xfrm>
          <a:prstGeom prst="bentConnector5">
            <a:avLst>
              <a:gd name="adj1" fmla="val -2576"/>
              <a:gd name="adj2" fmla="val 50000"/>
              <a:gd name="adj3" fmla="val 102576"/>
            </a:avLst>
          </a:prstGeom>
          <a:ln w="47625">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오른쪽 화살표 29"/>
          <p:cNvSpPr/>
          <p:nvPr/>
        </p:nvSpPr>
        <p:spPr>
          <a:xfrm>
            <a:off x="6849179" y="5193844"/>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0453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19</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335896" cy="369332"/>
          </a:xfrm>
          <a:prstGeom prst="rect">
            <a:avLst/>
          </a:prstGeom>
          <a:noFill/>
        </p:spPr>
        <p:txBody>
          <a:bodyPr wrap="none" rtlCol="0">
            <a:spAutoFit/>
          </a:bodyPr>
          <a:lstStyle/>
          <a:p>
            <a:r>
              <a:rPr lang="en-US" altLang="ko-KR" dirty="0" smtClean="0"/>
              <a:t>1. Owner</a:t>
            </a:r>
            <a:r>
              <a:rPr lang="ko-KR" altLang="en-US" dirty="0" smtClean="0"/>
              <a:t> </a:t>
            </a:r>
            <a:r>
              <a:rPr lang="ko-KR" altLang="en-US" dirty="0"/>
              <a:t>계정 </a:t>
            </a:r>
            <a:r>
              <a:rPr lang="ko-KR" altLang="en-US" dirty="0" smtClean="0"/>
              <a:t>만들기</a:t>
            </a:r>
            <a:endParaRPr lang="ko-KR" altLang="en-US" dirty="0"/>
          </a:p>
        </p:txBody>
      </p:sp>
      <p:sp>
        <p:nvSpPr>
          <p:cNvPr id="3" name="직사각형 2"/>
          <p:cNvSpPr/>
          <p:nvPr/>
        </p:nvSpPr>
        <p:spPr>
          <a:xfrm>
            <a:off x="537555" y="1233069"/>
            <a:ext cx="10726189" cy="830997"/>
          </a:xfrm>
          <a:prstGeom prst="rect">
            <a:avLst/>
          </a:prstGeom>
        </p:spPr>
        <p:txBody>
          <a:bodyPr wrap="square">
            <a:spAutoFit/>
          </a:bodyPr>
          <a:lstStyle/>
          <a:p>
            <a:pPr marL="171450" indent="-171450">
              <a:buFont typeface="Arial" panose="020B0604020202020204" pitchFamily="34" charset="0"/>
              <a:buChar char="•"/>
            </a:pPr>
            <a:r>
              <a:rPr lang="ko-KR" altLang="en-US" sz="1200" dirty="0" smtClean="0"/>
              <a:t>VPD </a:t>
            </a:r>
            <a:r>
              <a:rPr lang="ko-KR" altLang="en-US" sz="1200" dirty="0"/>
              <a:t>실습을 위한 DB 계정은 "</a:t>
            </a:r>
            <a:r>
              <a:rPr lang="ko-KR" altLang="en-US" sz="1200" dirty="0" err="1"/>
              <a:t>HANDSON"이며</a:t>
            </a:r>
            <a:r>
              <a:rPr lang="ko-KR" altLang="en-US" sz="1200" dirty="0"/>
              <a:t>, </a:t>
            </a:r>
            <a:r>
              <a:rPr lang="ko-KR" altLang="en-US" sz="1200" dirty="0" err="1"/>
              <a:t>password는</a:t>
            </a:r>
            <a:r>
              <a:rPr lang="ko-KR" altLang="en-US" sz="1200" dirty="0"/>
              <a:t> "HANDSON" 입니다. </a:t>
            </a:r>
          </a:p>
          <a:p>
            <a:pPr marL="171450" indent="-171450">
              <a:buFont typeface="Arial" panose="020B0604020202020204" pitchFamily="34" charset="0"/>
              <a:buChar char="•"/>
            </a:pPr>
            <a:r>
              <a:rPr lang="ko-KR" altLang="en-US" sz="1200" dirty="0" smtClean="0"/>
              <a:t>VPD </a:t>
            </a:r>
            <a:r>
              <a:rPr lang="ko-KR" altLang="en-US" sz="1200" dirty="0"/>
              <a:t>운영에 필요한 기본 권한은 CREATE SESSION, CREATE ANY CONTEXT, CREATE PROCEDURE, CREATE TRIGGER, ADMINISTER DATABASE TRIGGER, EXEMPT ACCERSS </a:t>
            </a:r>
            <a:r>
              <a:rPr lang="ko-KR" altLang="en-US" sz="1200" dirty="0" err="1"/>
              <a:t>POLICY과</a:t>
            </a:r>
            <a:r>
              <a:rPr lang="ko-KR" altLang="en-US" sz="1200" dirty="0"/>
              <a:t> EXEXUTE </a:t>
            </a:r>
            <a:r>
              <a:rPr lang="ko-KR" altLang="en-US" sz="1200" dirty="0" err="1"/>
              <a:t>on</a:t>
            </a:r>
            <a:r>
              <a:rPr lang="ko-KR" altLang="en-US" sz="1200" dirty="0"/>
              <a:t> </a:t>
            </a:r>
            <a:r>
              <a:rPr lang="ko-KR" altLang="en-US" sz="1200" dirty="0" err="1"/>
              <a:t>dbms_session</a:t>
            </a:r>
            <a:r>
              <a:rPr lang="ko-KR" altLang="en-US" sz="1200" dirty="0"/>
              <a:t>, EXECUTE </a:t>
            </a:r>
            <a:r>
              <a:rPr lang="ko-KR" altLang="en-US" sz="1200" dirty="0" err="1"/>
              <a:t>on</a:t>
            </a:r>
            <a:r>
              <a:rPr lang="ko-KR" altLang="en-US" sz="1200" dirty="0"/>
              <a:t> </a:t>
            </a:r>
            <a:r>
              <a:rPr lang="ko-KR" altLang="en-US" sz="1200" dirty="0" err="1"/>
              <a:t>DBMS_RLS입니다</a:t>
            </a:r>
            <a:r>
              <a:rPr lang="ko-KR" altLang="en-US" sz="1200" dirty="0"/>
              <a:t>.</a:t>
            </a:r>
          </a:p>
          <a:p>
            <a:pPr marL="171450" indent="-171450">
              <a:buFont typeface="Arial" panose="020B0604020202020204" pitchFamily="34" charset="0"/>
              <a:buChar char="•"/>
            </a:pPr>
            <a:r>
              <a:rPr lang="ko-KR" altLang="en-US" sz="1200" dirty="0" smtClean="0"/>
              <a:t>아래 </a:t>
            </a:r>
            <a:r>
              <a:rPr lang="ko-KR" altLang="en-US" sz="1200" dirty="0"/>
              <a:t>스크립트를 이용하여 </a:t>
            </a:r>
            <a:r>
              <a:rPr lang="en-US" altLang="ko-KR" sz="1200" dirty="0" smtClean="0"/>
              <a:t>DB</a:t>
            </a:r>
            <a:r>
              <a:rPr lang="ko-KR" altLang="en-US" sz="1200" dirty="0" smtClean="0"/>
              <a:t> 계정을 만들고 </a:t>
            </a:r>
            <a:r>
              <a:rPr lang="ko-KR" altLang="en-US" sz="1200" dirty="0"/>
              <a:t>및 권한을 부여합니다.</a:t>
            </a:r>
          </a:p>
        </p:txBody>
      </p:sp>
      <p:sp>
        <p:nvSpPr>
          <p:cNvPr id="4" name="직사각형 3"/>
          <p:cNvSpPr/>
          <p:nvPr/>
        </p:nvSpPr>
        <p:spPr>
          <a:xfrm>
            <a:off x="928256" y="2165399"/>
            <a:ext cx="10185860" cy="4278094"/>
          </a:xfrm>
          <a:prstGeom prst="rect">
            <a:avLst/>
          </a:prstGeom>
        </p:spPr>
        <p:txBody>
          <a:bodyPr wrap="square">
            <a:spAutoFit/>
          </a:bodyPr>
          <a:lstStyle/>
          <a:p>
            <a:r>
              <a:rPr lang="en-US" altLang="ko-KR" sz="1600" dirty="0" smtClean="0">
                <a:latin typeface="Calibri" panose="020F0502020204030204" pitchFamily="34" charset="0"/>
                <a:cs typeface="Calibri" panose="020F0502020204030204" pitchFamily="34" charset="0"/>
              </a:rPr>
              <a:t>DB </a:t>
            </a:r>
            <a:r>
              <a:rPr lang="ko-KR" altLang="en-US" sz="1600" dirty="0" smtClean="0">
                <a:latin typeface="Calibri" panose="020F0502020204030204" pitchFamily="34" charset="0"/>
                <a:cs typeface="Calibri" panose="020F0502020204030204" pitchFamily="34" charset="0"/>
              </a:rPr>
              <a:t>서버 접속 </a:t>
            </a:r>
            <a:r>
              <a:rPr lang="en-US" altLang="ko-KR" sz="1600" dirty="0" smtClean="0">
                <a:latin typeface="Calibri" panose="020F0502020204030204" pitchFamily="34" charset="0"/>
                <a:cs typeface="Calibri" panose="020F0502020204030204" pitchFamily="34" charset="0"/>
              </a:rPr>
              <a:t>: oracle</a:t>
            </a:r>
          </a:p>
          <a:p>
            <a:r>
              <a:rPr lang="en-US" altLang="ko-KR" sz="1600" dirty="0" smtClean="0">
                <a:latin typeface="Calibri" panose="020F0502020204030204" pitchFamily="34" charset="0"/>
                <a:cs typeface="Calibri" panose="020F0502020204030204" pitchFamily="34" charset="0"/>
              </a:rPr>
              <a:t>Linux&gt; . </a:t>
            </a:r>
            <a:r>
              <a:rPr lang="en-US" altLang="ko-KR" sz="1600" dirty="0" err="1" smtClean="0">
                <a:latin typeface="Calibri" panose="020F0502020204030204" pitchFamily="34" charset="0"/>
                <a:cs typeface="Calibri" panose="020F0502020204030204" pitchFamily="34" charset="0"/>
              </a:rPr>
              <a:t>oraenv</a:t>
            </a:r>
            <a:r>
              <a:rPr lang="en-US" altLang="ko-KR" sz="1600" dirty="0" smtClean="0">
                <a:latin typeface="Calibri" panose="020F0502020204030204" pitchFamily="34" charset="0"/>
                <a:cs typeface="Calibri" panose="020F0502020204030204" pitchFamily="34" charset="0"/>
              </a:rPr>
              <a:t> [instance</a:t>
            </a:r>
            <a:r>
              <a:rPr lang="ko-KR" altLang="en-US" sz="1600" dirty="0" smtClean="0">
                <a:latin typeface="Calibri" panose="020F0502020204030204" pitchFamily="34" charset="0"/>
                <a:cs typeface="Calibri" panose="020F0502020204030204" pitchFamily="34" charset="0"/>
              </a:rPr>
              <a:t>명</a:t>
            </a:r>
            <a:r>
              <a:rPr lang="en-US" altLang="ko-KR" sz="1600" dirty="0" smtClean="0">
                <a:latin typeface="Calibri" panose="020F0502020204030204" pitchFamily="34" charset="0"/>
                <a:cs typeface="Calibri" panose="020F0502020204030204" pitchFamily="34" charset="0"/>
              </a:rPr>
              <a:t>]</a:t>
            </a:r>
          </a:p>
          <a:p>
            <a:endParaRPr lang="en-US" altLang="ko-KR" sz="1600" dirty="0" smtClean="0">
              <a:latin typeface="Calibri" panose="020F0502020204030204" pitchFamily="34" charset="0"/>
              <a:cs typeface="Calibri" panose="020F0502020204030204" pitchFamily="34" charset="0"/>
            </a:endParaRPr>
          </a:p>
          <a:p>
            <a:r>
              <a:rPr lang="ko-KR" altLang="en-US" sz="1600" dirty="0" err="1" smtClean="0">
                <a:latin typeface="Calibri" panose="020F0502020204030204" pitchFamily="34" charset="0"/>
                <a:cs typeface="Calibri" panose="020F0502020204030204" pitchFamily="34" charset="0"/>
              </a:rPr>
              <a:t>sqlplus</a:t>
            </a:r>
            <a:r>
              <a:rPr lang="ko-KR" altLang="en-US" sz="1600" dirty="0" smtClean="0">
                <a:latin typeface="Calibri" panose="020F0502020204030204" pitchFamily="34" charset="0"/>
                <a:cs typeface="Calibri" panose="020F0502020204030204" pitchFamily="34" charset="0"/>
              </a:rPr>
              <a:t> </a:t>
            </a:r>
            <a:r>
              <a:rPr lang="en-US" altLang="ko-KR" sz="1600" dirty="0" smtClean="0">
                <a:latin typeface="Calibri" panose="020F0502020204030204" pitchFamily="34" charset="0"/>
                <a:cs typeface="Calibri" panose="020F0502020204030204" pitchFamily="34" charset="0"/>
              </a:rPr>
              <a:t>sys</a:t>
            </a:r>
            <a:r>
              <a:rPr lang="ko-KR" altLang="en-US" sz="1600" dirty="0" smtClean="0">
                <a:latin typeface="Calibri" panose="020F0502020204030204" pitchFamily="34" charset="0"/>
                <a:cs typeface="Calibri" panose="020F0502020204030204" pitchFamily="34" charset="0"/>
              </a:rPr>
              <a:t>/</a:t>
            </a:r>
            <a:r>
              <a:rPr lang="en-US" altLang="ko-KR" sz="1600" dirty="0" smtClean="0">
                <a:latin typeface="Calibri" panose="020F0502020204030204" pitchFamily="34" charset="0"/>
                <a:cs typeface="Calibri" panose="020F0502020204030204" pitchFamily="34" charset="0"/>
              </a:rPr>
              <a:t>Welcome1@pdbxx as </a:t>
            </a:r>
            <a:r>
              <a:rPr lang="en-US" altLang="ko-KR" sz="1600" dirty="0" err="1" smtClean="0">
                <a:latin typeface="Calibri" panose="020F0502020204030204" pitchFamily="34" charset="0"/>
                <a:cs typeface="Calibri" panose="020F0502020204030204" pitchFamily="34" charset="0"/>
              </a:rPr>
              <a:t>sysdba</a:t>
            </a:r>
            <a:endParaRPr lang="ko-KR" altLang="en-US" sz="1600" dirty="0">
              <a:latin typeface="Calibri" panose="020F0502020204030204" pitchFamily="34" charset="0"/>
              <a:cs typeface="Calibri" panose="020F0502020204030204" pitchFamily="34" charset="0"/>
            </a:endParaRPr>
          </a:p>
          <a:p>
            <a:endParaRPr lang="en-US" altLang="ko-KR" sz="1600" dirty="0" smtClean="0">
              <a:latin typeface="Calibri" panose="020F0502020204030204" pitchFamily="34" charset="0"/>
              <a:cs typeface="Calibri" panose="020F0502020204030204" pitchFamily="34" charset="0"/>
            </a:endParaRPr>
          </a:p>
          <a:p>
            <a:r>
              <a:rPr lang="en-US" altLang="ko-KR" sz="1600" dirty="0">
                <a:latin typeface="Calibri" panose="020F0502020204030204" pitchFamily="34" charset="0"/>
                <a:cs typeface="Calibri" panose="020F0502020204030204" pitchFamily="34" charset="0"/>
              </a:rPr>
              <a:t>-- alter session set </a:t>
            </a:r>
            <a:r>
              <a:rPr lang="en-US" altLang="ko-KR" sz="1600" dirty="0" smtClean="0">
                <a:latin typeface="Calibri" panose="020F0502020204030204" pitchFamily="34" charset="0"/>
                <a:cs typeface="Calibri" panose="020F0502020204030204" pitchFamily="34" charset="0"/>
              </a:rPr>
              <a:t>container=</a:t>
            </a:r>
            <a:r>
              <a:rPr lang="en-US" altLang="ko-KR" sz="1600" dirty="0" err="1" smtClean="0">
                <a:latin typeface="Calibri" panose="020F0502020204030204" pitchFamily="34" charset="0"/>
                <a:cs typeface="Calibri" panose="020F0502020204030204" pitchFamily="34" charset="0"/>
              </a:rPr>
              <a:t>pdbxx</a:t>
            </a:r>
            <a:r>
              <a:rPr lang="en-US" altLang="ko-KR" sz="1600" dirty="0" smtClean="0">
                <a:latin typeface="Calibri" panose="020F0502020204030204" pitchFamily="34" charset="0"/>
                <a:cs typeface="Calibri" panose="020F0502020204030204" pitchFamily="34" charset="0"/>
              </a:rPr>
              <a:t>     /* pluggable </a:t>
            </a:r>
            <a:r>
              <a:rPr lang="ko-KR" altLang="en-US" sz="1600" dirty="0" smtClean="0">
                <a:latin typeface="Calibri" panose="020F0502020204030204" pitchFamily="34" charset="0"/>
                <a:cs typeface="Calibri" panose="020F0502020204030204" pitchFamily="34" charset="0"/>
              </a:rPr>
              <a:t>경우</a:t>
            </a:r>
            <a:endParaRPr lang="en-US" altLang="ko-KR" sz="1600" dirty="0" smtClean="0">
              <a:latin typeface="Calibri" panose="020F0502020204030204" pitchFamily="34" charset="0"/>
              <a:cs typeface="Calibri" panose="020F0502020204030204" pitchFamily="34" charset="0"/>
            </a:endParaRPr>
          </a:p>
          <a:p>
            <a:r>
              <a:rPr lang="en-US" altLang="ko-KR" sz="1600" dirty="0" smtClean="0">
                <a:latin typeface="Calibri" panose="020F0502020204030204" pitchFamily="34" charset="0"/>
                <a:cs typeface="Calibri" panose="020F0502020204030204" pitchFamily="34" charset="0"/>
              </a:rPr>
              <a:t>-- show </a:t>
            </a:r>
            <a:r>
              <a:rPr lang="en-US" altLang="ko-KR" sz="1600" dirty="0" err="1" smtClean="0">
                <a:latin typeface="Calibri" panose="020F0502020204030204" pitchFamily="34" charset="0"/>
                <a:cs typeface="Calibri" panose="020F0502020204030204" pitchFamily="34" charset="0"/>
              </a:rPr>
              <a:t>con_name</a:t>
            </a:r>
            <a:endParaRPr lang="ko-KR" altLang="en-US" sz="1600" dirty="0">
              <a:latin typeface="Calibri" panose="020F0502020204030204" pitchFamily="34" charset="0"/>
              <a:cs typeface="Calibri" panose="020F0502020204030204" pitchFamily="34" charset="0"/>
            </a:endParaRPr>
          </a:p>
          <a:p>
            <a:r>
              <a:rPr lang="ko-KR" altLang="en-US" sz="1600" dirty="0" err="1">
                <a:latin typeface="Calibri" panose="020F0502020204030204" pitchFamily="34" charset="0"/>
                <a:cs typeface="Calibri" panose="020F0502020204030204" pitchFamily="34" charset="0"/>
              </a:rPr>
              <a:t>create</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user</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handson</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identified</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by</a:t>
            </a:r>
            <a:r>
              <a:rPr lang="ko-KR" altLang="en-US" sz="1600" dirty="0">
                <a:latin typeface="Calibri" panose="020F0502020204030204" pitchFamily="34" charset="0"/>
                <a:cs typeface="Calibri" panose="020F0502020204030204" pitchFamily="34" charset="0"/>
              </a:rPr>
              <a:t> </a:t>
            </a:r>
            <a:r>
              <a:rPr lang="ko-KR" altLang="en-US" sz="1600" dirty="0" err="1" smtClean="0">
                <a:latin typeface="Calibri" panose="020F0502020204030204" pitchFamily="34" charset="0"/>
                <a:cs typeface="Calibri" panose="020F0502020204030204" pitchFamily="34" charset="0"/>
              </a:rPr>
              <a:t>handson</a:t>
            </a:r>
            <a:r>
              <a:rPr lang="ko-KR" altLang="en-US" sz="1600" dirty="0" smtClean="0">
                <a:latin typeface="Calibri" panose="020F0502020204030204" pitchFamily="34" charset="0"/>
                <a:cs typeface="Calibri" panose="020F0502020204030204" pitchFamily="34" charset="0"/>
              </a:rPr>
              <a:t> </a:t>
            </a:r>
            <a:r>
              <a:rPr lang="ko-KR" altLang="en-US" sz="1600" dirty="0" err="1" smtClean="0">
                <a:latin typeface="Calibri" panose="020F0502020204030204" pitchFamily="34" charset="0"/>
                <a:cs typeface="Calibri" panose="020F0502020204030204" pitchFamily="34" charset="0"/>
              </a:rPr>
              <a:t>default</a:t>
            </a:r>
            <a:r>
              <a:rPr lang="ko-KR" altLang="en-US" sz="1600" dirty="0" smtClean="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tablespace</a:t>
            </a:r>
            <a:r>
              <a:rPr lang="ko-KR" altLang="en-US" sz="1600" dirty="0">
                <a:latin typeface="Calibri" panose="020F0502020204030204" pitchFamily="34" charset="0"/>
                <a:cs typeface="Calibri" panose="020F0502020204030204" pitchFamily="34" charset="0"/>
              </a:rPr>
              <a:t> </a:t>
            </a:r>
            <a:r>
              <a:rPr lang="ko-KR" altLang="en-US" sz="1600" dirty="0" err="1" smtClean="0">
                <a:latin typeface="Calibri" panose="020F0502020204030204" pitchFamily="34" charset="0"/>
                <a:cs typeface="Calibri" panose="020F0502020204030204" pitchFamily="34" charset="0"/>
              </a:rPr>
              <a:t>users</a:t>
            </a:r>
            <a:r>
              <a:rPr lang="ko-KR" altLang="en-US" sz="1600" dirty="0" smtClean="0">
                <a:latin typeface="Calibri" panose="020F0502020204030204" pitchFamily="34" charset="0"/>
                <a:cs typeface="Calibri" panose="020F0502020204030204" pitchFamily="34" charset="0"/>
              </a:rPr>
              <a:t> </a:t>
            </a:r>
            <a:r>
              <a:rPr lang="en-US" altLang="ko-KR" sz="1600" dirty="0" smtClean="0">
                <a:latin typeface="Calibri" panose="020F0502020204030204" pitchFamily="34" charset="0"/>
                <a:cs typeface="Calibri" panose="020F0502020204030204" pitchFamily="34" charset="0"/>
              </a:rPr>
              <a:t>container=current</a:t>
            </a:r>
            <a:r>
              <a:rPr lang="ko-KR" altLang="en-US" sz="1600" dirty="0" smtClean="0">
                <a:latin typeface="Calibri" panose="020F0502020204030204" pitchFamily="34" charset="0"/>
                <a:cs typeface="Calibri" panose="020F0502020204030204" pitchFamily="34" charset="0"/>
              </a:rPr>
              <a:t> </a:t>
            </a:r>
            <a:endParaRPr lang="en-US" altLang="ko-KR" sz="1600" dirty="0" smtClean="0">
              <a:latin typeface="Calibri" panose="020F0502020204030204" pitchFamily="34" charset="0"/>
              <a:cs typeface="Calibri" panose="020F0502020204030204" pitchFamily="34" charset="0"/>
            </a:endParaRPr>
          </a:p>
          <a:p>
            <a:r>
              <a:rPr lang="ko-KR" altLang="en-US" sz="1600" dirty="0" err="1" smtClean="0">
                <a:latin typeface="Calibri" panose="020F0502020204030204" pitchFamily="34" charset="0"/>
                <a:cs typeface="Calibri" panose="020F0502020204030204" pitchFamily="34" charset="0"/>
              </a:rPr>
              <a:t>quota</a:t>
            </a:r>
            <a:r>
              <a:rPr lang="ko-KR" altLang="en-US" sz="1600" dirty="0" smtClean="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unlimited</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on</a:t>
            </a:r>
            <a:r>
              <a:rPr lang="ko-KR" altLang="en-US" sz="1600" dirty="0">
                <a:latin typeface="Calibri" panose="020F0502020204030204" pitchFamily="34" charset="0"/>
                <a:cs typeface="Calibri" panose="020F0502020204030204" pitchFamily="34" charset="0"/>
              </a:rPr>
              <a:t> </a:t>
            </a:r>
            <a:r>
              <a:rPr lang="ko-KR" altLang="en-US" sz="1600" dirty="0" err="1" smtClean="0">
                <a:latin typeface="Calibri" panose="020F0502020204030204" pitchFamily="34" charset="0"/>
                <a:cs typeface="Calibri" panose="020F0502020204030204" pitchFamily="34" charset="0"/>
              </a:rPr>
              <a:t>users</a:t>
            </a:r>
            <a:r>
              <a:rPr lang="ko-KR" altLang="en-US" sz="1600" dirty="0" smtClean="0">
                <a:latin typeface="Calibri" panose="020F0502020204030204" pitchFamily="34" charset="0"/>
                <a:cs typeface="Calibri" panose="020F0502020204030204" pitchFamily="34" charset="0"/>
              </a:rPr>
              <a:t>;</a:t>
            </a:r>
            <a:endParaRPr lang="en-US" altLang="ko-KR" sz="1600" dirty="0" smtClean="0">
              <a:latin typeface="Calibri" panose="020F0502020204030204" pitchFamily="34" charset="0"/>
              <a:cs typeface="Calibri" panose="020F0502020204030204" pitchFamily="34" charset="0"/>
            </a:endParaRPr>
          </a:p>
          <a:p>
            <a:r>
              <a:rPr lang="en-US" altLang="ko-KR" sz="1600" dirty="0">
                <a:latin typeface="Calibri" panose="020F0502020204030204" pitchFamily="34" charset="0"/>
                <a:cs typeface="Calibri" panose="020F0502020204030204" pitchFamily="34" charset="0"/>
              </a:rPr>
              <a:t>g</a:t>
            </a:r>
            <a:r>
              <a:rPr lang="en-US" altLang="ko-KR" sz="1600" dirty="0" smtClean="0">
                <a:latin typeface="Calibri" panose="020F0502020204030204" pitchFamily="34" charset="0"/>
                <a:cs typeface="Calibri" panose="020F0502020204030204" pitchFamily="34" charset="0"/>
              </a:rPr>
              <a:t>rant</a:t>
            </a:r>
            <a:r>
              <a:rPr lang="ko-KR" altLang="en-US" sz="1600" dirty="0" smtClean="0">
                <a:latin typeface="Calibri" panose="020F0502020204030204" pitchFamily="34" charset="0"/>
                <a:cs typeface="Calibri" panose="020F0502020204030204" pitchFamily="34" charset="0"/>
              </a:rPr>
              <a:t> </a:t>
            </a:r>
            <a:r>
              <a:rPr lang="ko-KR" altLang="en-US" sz="1600" dirty="0">
                <a:latin typeface="Calibri" panose="020F0502020204030204" pitchFamily="34" charset="0"/>
                <a:cs typeface="Calibri" panose="020F0502020204030204" pitchFamily="34" charset="0"/>
              </a:rPr>
              <a:t>CONNECT, RESOURCE </a:t>
            </a:r>
            <a:r>
              <a:rPr lang="ko-KR" altLang="en-US" sz="1600" dirty="0" err="1">
                <a:latin typeface="Calibri" panose="020F0502020204030204" pitchFamily="34" charset="0"/>
                <a:cs typeface="Calibri" panose="020F0502020204030204" pitchFamily="34" charset="0"/>
              </a:rPr>
              <a:t>to</a:t>
            </a:r>
            <a:r>
              <a:rPr lang="ko-KR" altLang="en-US" sz="1600" dirty="0">
                <a:latin typeface="Calibri" panose="020F0502020204030204" pitchFamily="34" charset="0"/>
                <a:cs typeface="Calibri" panose="020F0502020204030204" pitchFamily="34" charset="0"/>
              </a:rPr>
              <a:t> </a:t>
            </a:r>
            <a:r>
              <a:rPr lang="ko-KR" altLang="en-US" sz="1600" dirty="0" err="1" smtClean="0">
                <a:latin typeface="Calibri" panose="020F0502020204030204" pitchFamily="34" charset="0"/>
                <a:cs typeface="Calibri" panose="020F0502020204030204" pitchFamily="34" charset="0"/>
              </a:rPr>
              <a:t>handson</a:t>
            </a:r>
            <a:r>
              <a:rPr lang="ko-KR" altLang="en-US" sz="1600" dirty="0" smtClean="0">
                <a:latin typeface="Calibri" panose="020F0502020204030204" pitchFamily="34" charset="0"/>
                <a:cs typeface="Calibri" panose="020F0502020204030204" pitchFamily="34" charset="0"/>
              </a:rPr>
              <a:t> </a:t>
            </a:r>
            <a:r>
              <a:rPr lang="en-US" altLang="ko-KR" sz="1600" dirty="0">
                <a:latin typeface="Calibri" panose="020F0502020204030204" pitchFamily="34" charset="0"/>
                <a:cs typeface="Calibri" panose="020F0502020204030204" pitchFamily="34" charset="0"/>
              </a:rPr>
              <a:t>container=current</a:t>
            </a:r>
            <a:r>
              <a:rPr lang="ko-KR" altLang="en-US" sz="1600" dirty="0" smtClean="0">
                <a:latin typeface="Calibri" panose="020F0502020204030204" pitchFamily="34" charset="0"/>
                <a:cs typeface="Calibri" panose="020F0502020204030204" pitchFamily="34" charset="0"/>
              </a:rPr>
              <a:t>;</a:t>
            </a:r>
            <a:endParaRPr lang="en-US" altLang="ko-KR" sz="1600" dirty="0" smtClean="0">
              <a:latin typeface="Calibri" panose="020F0502020204030204" pitchFamily="34" charset="0"/>
              <a:cs typeface="Calibri" panose="020F0502020204030204" pitchFamily="34" charset="0"/>
            </a:endParaRPr>
          </a:p>
          <a:p>
            <a:endParaRPr lang="en-US" altLang="ko-KR" sz="1600" dirty="0" smtClean="0">
              <a:latin typeface="Calibri" panose="020F0502020204030204" pitchFamily="34" charset="0"/>
              <a:cs typeface="Calibri" panose="020F0502020204030204" pitchFamily="34" charset="0"/>
            </a:endParaRPr>
          </a:p>
          <a:p>
            <a:r>
              <a:rPr lang="ko-KR" altLang="en-US" sz="1600" dirty="0" err="1" smtClean="0">
                <a:latin typeface="Calibri" panose="020F0502020204030204" pitchFamily="34" charset="0"/>
                <a:cs typeface="Calibri" panose="020F0502020204030204" pitchFamily="34" charset="0"/>
              </a:rPr>
              <a:t>set</a:t>
            </a:r>
            <a:r>
              <a:rPr lang="ko-KR" altLang="en-US" sz="1600" dirty="0" smtClean="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line</a:t>
            </a:r>
            <a:r>
              <a:rPr lang="ko-KR" altLang="en-US" sz="1600" dirty="0">
                <a:latin typeface="Calibri" panose="020F0502020204030204" pitchFamily="34" charset="0"/>
                <a:cs typeface="Calibri" panose="020F0502020204030204" pitchFamily="34" charset="0"/>
              </a:rPr>
              <a:t> 150</a:t>
            </a:r>
          </a:p>
          <a:p>
            <a:r>
              <a:rPr lang="ko-KR" altLang="en-US" sz="1600" dirty="0" err="1">
                <a:latin typeface="Calibri" panose="020F0502020204030204" pitchFamily="34" charset="0"/>
                <a:cs typeface="Calibri" panose="020F0502020204030204" pitchFamily="34" charset="0"/>
              </a:rPr>
              <a:t>col</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username</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format</a:t>
            </a:r>
            <a:r>
              <a:rPr lang="ko-KR" altLang="en-US" sz="1600" dirty="0">
                <a:latin typeface="Calibri" panose="020F0502020204030204" pitchFamily="34" charset="0"/>
                <a:cs typeface="Calibri" panose="020F0502020204030204" pitchFamily="34" charset="0"/>
              </a:rPr>
              <a:t> a20</a:t>
            </a:r>
          </a:p>
          <a:p>
            <a:r>
              <a:rPr lang="ko-KR" altLang="en-US" sz="1600" dirty="0" err="1">
                <a:latin typeface="Calibri" panose="020F0502020204030204" pitchFamily="34" charset="0"/>
                <a:cs typeface="Calibri" panose="020F0502020204030204" pitchFamily="34" charset="0"/>
              </a:rPr>
              <a:t>col</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account_status</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format</a:t>
            </a:r>
            <a:r>
              <a:rPr lang="ko-KR" altLang="en-US" sz="1600" dirty="0">
                <a:latin typeface="Calibri" panose="020F0502020204030204" pitchFamily="34" charset="0"/>
                <a:cs typeface="Calibri" panose="020F0502020204030204" pitchFamily="34" charset="0"/>
              </a:rPr>
              <a:t> a10</a:t>
            </a:r>
          </a:p>
          <a:p>
            <a:endParaRPr lang="ko-KR" altLang="en-US" sz="1600" dirty="0">
              <a:latin typeface="Calibri" panose="020F0502020204030204" pitchFamily="34" charset="0"/>
              <a:cs typeface="Calibri" panose="020F0502020204030204" pitchFamily="34" charset="0"/>
            </a:endParaRPr>
          </a:p>
          <a:p>
            <a:r>
              <a:rPr lang="ko-KR" altLang="en-US" sz="1600" dirty="0" err="1">
                <a:latin typeface="Calibri" panose="020F0502020204030204" pitchFamily="34" charset="0"/>
                <a:cs typeface="Calibri" panose="020F0502020204030204" pitchFamily="34" charset="0"/>
              </a:rPr>
              <a:t>select</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username</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account_status</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created</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from</a:t>
            </a:r>
            <a:r>
              <a:rPr lang="ko-KR" altLang="en-US" sz="1600" dirty="0">
                <a:latin typeface="Calibri" panose="020F0502020204030204" pitchFamily="34" charset="0"/>
                <a:cs typeface="Calibri" panose="020F0502020204030204" pitchFamily="34" charset="0"/>
              </a:rPr>
              <a:t> </a:t>
            </a:r>
            <a:r>
              <a:rPr lang="ko-KR" altLang="en-US" sz="1600" dirty="0" err="1">
                <a:latin typeface="Calibri" panose="020F0502020204030204" pitchFamily="34" charset="0"/>
                <a:cs typeface="Calibri" panose="020F0502020204030204" pitchFamily="34" charset="0"/>
              </a:rPr>
              <a:t>dba_users</a:t>
            </a:r>
            <a:r>
              <a:rPr lang="ko-KR" altLang="en-US" sz="1600" dirty="0">
                <a:latin typeface="Calibri" panose="020F0502020204030204" pitchFamily="34" charset="0"/>
                <a:cs typeface="Calibri" panose="020F0502020204030204" pitchFamily="34" charset="0"/>
              </a:rPr>
              <a:t> </a:t>
            </a:r>
            <a:r>
              <a:rPr lang="en-US" altLang="ko-KR" sz="1600" dirty="0">
                <a:latin typeface="Calibri" panose="020F0502020204030204" pitchFamily="34" charset="0"/>
                <a:cs typeface="Calibri" panose="020F0502020204030204" pitchFamily="34" charset="0"/>
              </a:rPr>
              <a:t>where username </a:t>
            </a:r>
            <a:r>
              <a:rPr lang="en-US" altLang="ko-KR" sz="1600" dirty="0" smtClean="0">
                <a:latin typeface="Calibri" panose="020F0502020204030204" pitchFamily="34" charset="0"/>
                <a:cs typeface="Calibri" panose="020F0502020204030204" pitchFamily="34" charset="0"/>
              </a:rPr>
              <a:t>= 'HANDSON';</a:t>
            </a:r>
            <a:endParaRPr lang="ko-KR" altLang="en-US" sz="1600" dirty="0">
              <a:latin typeface="Calibri" panose="020F0502020204030204" pitchFamily="34" charset="0"/>
              <a:cs typeface="Calibri" panose="020F0502020204030204" pitchFamily="34" charset="0"/>
            </a:endParaRPr>
          </a:p>
          <a:p>
            <a:endParaRPr lang="ko-KR"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1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345D60D9-5372-5F40-9443-0F9AE5BDC3C8}" type="slidenum">
              <a:rPr lang="en-US" smtClean="0"/>
              <a:t>2</a:t>
            </a:fld>
            <a:endParaRPr lang="en-US"/>
          </a:p>
        </p:txBody>
      </p:sp>
      <p:sp>
        <p:nvSpPr>
          <p:cNvPr id="3" name="바닥글 개체 틀 2"/>
          <p:cNvSpPr>
            <a:spLocks noGrp="1"/>
          </p:cNvSpPr>
          <p:nvPr>
            <p:ph type="ftr" sz="quarter" idx="11"/>
          </p:nvPr>
        </p:nvSpPr>
        <p:spPr/>
        <p:txBody>
          <a:bodyPr/>
          <a:lstStyle/>
          <a:p>
            <a:r>
              <a:rPr lang="en-US" smtClean="0"/>
              <a:t>Copyright © 2020, Oracle and/or its affiliates. All rights reserved.</a:t>
            </a:r>
            <a:endParaRPr lang="en-US"/>
          </a:p>
        </p:txBody>
      </p:sp>
    </p:spTree>
    <p:extLst>
      <p:ext uri="{BB962C8B-B14F-4D97-AF65-F5344CB8AC3E}">
        <p14:creationId xmlns:p14="http://schemas.microsoft.com/office/powerpoint/2010/main" val="100614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20</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625766" cy="369332"/>
          </a:xfrm>
          <a:prstGeom prst="rect">
            <a:avLst/>
          </a:prstGeom>
          <a:noFill/>
        </p:spPr>
        <p:txBody>
          <a:bodyPr wrap="none" rtlCol="0">
            <a:spAutoFit/>
          </a:bodyPr>
          <a:lstStyle/>
          <a:p>
            <a:r>
              <a:rPr lang="en-US" altLang="ko-KR" dirty="0" smtClean="0"/>
              <a:t>2. </a:t>
            </a:r>
            <a:r>
              <a:rPr lang="ko-KR" altLang="en-US" dirty="0" smtClean="0"/>
              <a:t>데이터</a:t>
            </a:r>
            <a:r>
              <a:rPr lang="en-US" altLang="ko-KR" dirty="0" smtClean="0"/>
              <a:t> </a:t>
            </a:r>
            <a:r>
              <a:rPr lang="ko-KR" altLang="en-US" dirty="0" smtClean="0"/>
              <a:t>로딩</a:t>
            </a:r>
            <a:endParaRPr lang="ko-KR" altLang="en-US" dirty="0"/>
          </a:p>
        </p:txBody>
      </p:sp>
      <p:sp>
        <p:nvSpPr>
          <p:cNvPr id="3" name="직사각형 2"/>
          <p:cNvSpPr/>
          <p:nvPr/>
        </p:nvSpPr>
        <p:spPr>
          <a:xfrm>
            <a:off x="537555" y="1233069"/>
            <a:ext cx="10726189" cy="1077218"/>
          </a:xfrm>
          <a:prstGeom prst="rect">
            <a:avLst/>
          </a:prstGeom>
        </p:spPr>
        <p:txBody>
          <a:bodyPr wrap="square">
            <a:spAutoFit/>
          </a:bodyPr>
          <a:lstStyle/>
          <a:p>
            <a:r>
              <a:rPr lang="en-US" altLang="ko-KR" sz="1600" dirty="0"/>
              <a:t>2. 1 </a:t>
            </a:r>
            <a:r>
              <a:rPr lang="ko-KR" altLang="en-US" sz="1600" dirty="0"/>
              <a:t>실습 테이블 </a:t>
            </a:r>
            <a:r>
              <a:rPr lang="ko-KR" altLang="en-US" sz="1600" dirty="0" smtClean="0"/>
              <a:t>생성</a:t>
            </a:r>
            <a:endParaRPr lang="en-US" altLang="ko-KR" sz="1600" dirty="0" smtClean="0"/>
          </a:p>
          <a:p>
            <a:pPr marL="171450" indent="-171450">
              <a:buFont typeface="Arial" panose="020B0604020202020204" pitchFamily="34" charset="0"/>
              <a:buChar char="•"/>
            </a:pPr>
            <a:r>
              <a:rPr lang="ko-KR" altLang="en-US" sz="1200" dirty="0" smtClean="0"/>
              <a:t>VPD 실습을 위한 DB 계정은 "</a:t>
            </a:r>
            <a:r>
              <a:rPr lang="ko-KR" altLang="en-US" sz="1200" dirty="0" err="1" smtClean="0"/>
              <a:t>HANDSON"이며</a:t>
            </a:r>
            <a:r>
              <a:rPr lang="ko-KR" altLang="en-US" sz="1200" dirty="0" smtClean="0"/>
              <a:t>, </a:t>
            </a:r>
            <a:r>
              <a:rPr lang="ko-KR" altLang="en-US" sz="1200" dirty="0" err="1" smtClean="0"/>
              <a:t>password는</a:t>
            </a:r>
            <a:r>
              <a:rPr lang="ko-KR" altLang="en-US" sz="1200" dirty="0" smtClean="0"/>
              <a:t> "HANDSON" 입니다. </a:t>
            </a:r>
          </a:p>
          <a:p>
            <a:pPr marL="171450" indent="-171450">
              <a:buFont typeface="Arial" panose="020B0604020202020204" pitchFamily="34" charset="0"/>
              <a:buChar char="•"/>
            </a:pPr>
            <a:r>
              <a:rPr lang="ko-KR" altLang="en-US" sz="1200" dirty="0" smtClean="0"/>
              <a:t>VPD </a:t>
            </a:r>
            <a:r>
              <a:rPr lang="ko-KR" altLang="en-US" sz="1200" dirty="0"/>
              <a:t>운영에 필요한 기본 권한은 CREATE SESSION, CREATE ANY CONTEXT, CREATE PROCEDURE, CREATE TRIGGER, ADMINISTER DATABASE TRIGGER, EXEMPT ACCERSS </a:t>
            </a:r>
            <a:r>
              <a:rPr lang="ko-KR" altLang="en-US" sz="1200" dirty="0" err="1"/>
              <a:t>POLICY과</a:t>
            </a:r>
            <a:r>
              <a:rPr lang="ko-KR" altLang="en-US" sz="1200" dirty="0"/>
              <a:t> EXEXUTE </a:t>
            </a:r>
            <a:r>
              <a:rPr lang="ko-KR" altLang="en-US" sz="1200" dirty="0" err="1"/>
              <a:t>on</a:t>
            </a:r>
            <a:r>
              <a:rPr lang="ko-KR" altLang="en-US" sz="1200" dirty="0"/>
              <a:t> </a:t>
            </a:r>
            <a:r>
              <a:rPr lang="ko-KR" altLang="en-US" sz="1200" dirty="0" err="1"/>
              <a:t>dbms_session</a:t>
            </a:r>
            <a:r>
              <a:rPr lang="ko-KR" altLang="en-US" sz="1200" dirty="0"/>
              <a:t>, EXECUTE </a:t>
            </a:r>
            <a:r>
              <a:rPr lang="ko-KR" altLang="en-US" sz="1200" dirty="0" err="1"/>
              <a:t>on</a:t>
            </a:r>
            <a:r>
              <a:rPr lang="ko-KR" altLang="en-US" sz="1200" dirty="0"/>
              <a:t> </a:t>
            </a:r>
            <a:r>
              <a:rPr lang="ko-KR" altLang="en-US" sz="1200" dirty="0" err="1"/>
              <a:t>DBMS_RLS입니다</a:t>
            </a:r>
            <a:r>
              <a:rPr lang="ko-KR" altLang="en-US" sz="1200" dirty="0"/>
              <a:t>.</a:t>
            </a:r>
          </a:p>
          <a:p>
            <a:pPr marL="171450" indent="-171450">
              <a:buFont typeface="Arial" panose="020B0604020202020204" pitchFamily="34" charset="0"/>
              <a:buChar char="•"/>
            </a:pPr>
            <a:r>
              <a:rPr lang="ko-KR" altLang="en-US" sz="1200" dirty="0" smtClean="0"/>
              <a:t>아래 </a:t>
            </a:r>
            <a:r>
              <a:rPr lang="ko-KR" altLang="en-US" sz="1200" dirty="0"/>
              <a:t>스크립트를 이용하여 </a:t>
            </a:r>
            <a:r>
              <a:rPr lang="en-US" altLang="ko-KR" sz="1200" dirty="0" smtClean="0"/>
              <a:t>DB</a:t>
            </a:r>
            <a:r>
              <a:rPr lang="ko-KR" altLang="en-US" sz="1200" dirty="0" smtClean="0"/>
              <a:t> 계정을 만들고 </a:t>
            </a:r>
            <a:r>
              <a:rPr lang="ko-KR" altLang="en-US" sz="1200" dirty="0"/>
              <a:t>및 권한을 부여합니다.</a:t>
            </a:r>
          </a:p>
        </p:txBody>
      </p:sp>
      <p:sp>
        <p:nvSpPr>
          <p:cNvPr id="2" name="직사각형 1"/>
          <p:cNvSpPr/>
          <p:nvPr/>
        </p:nvSpPr>
        <p:spPr>
          <a:xfrm>
            <a:off x="986443" y="2307919"/>
            <a:ext cx="4377921" cy="2308324"/>
          </a:xfrm>
          <a:prstGeom prst="rect">
            <a:avLst/>
          </a:prstGeom>
        </p:spPr>
        <p:txBody>
          <a:bodyPr wrap="square">
            <a:spAutoFit/>
          </a:bodyPr>
          <a:lstStyle/>
          <a:p>
            <a:r>
              <a:rPr lang="en-US" altLang="ko-KR" sz="1600" dirty="0" smtClean="0"/>
              <a:t>SQL&gt; </a:t>
            </a:r>
            <a:r>
              <a:rPr lang="ko-KR" altLang="en-US" sz="1600" dirty="0" err="1" smtClean="0"/>
              <a:t>conn</a:t>
            </a:r>
            <a:r>
              <a:rPr lang="ko-KR" altLang="en-US" sz="1600" dirty="0" smtClean="0"/>
              <a:t> </a:t>
            </a:r>
            <a:r>
              <a:rPr lang="ko-KR" altLang="en-US" sz="1600" dirty="0" err="1" smtClean="0"/>
              <a:t>handson</a:t>
            </a:r>
            <a:r>
              <a:rPr lang="ko-KR" altLang="en-US" sz="1600" dirty="0" smtClean="0"/>
              <a:t>/</a:t>
            </a:r>
            <a:r>
              <a:rPr lang="ko-KR" altLang="en-US" sz="1600" dirty="0" err="1" smtClean="0"/>
              <a:t>handson</a:t>
            </a:r>
            <a:r>
              <a:rPr lang="en-US" altLang="ko-KR" sz="1600" dirty="0" smtClean="0"/>
              <a:t>@</a:t>
            </a:r>
            <a:r>
              <a:rPr lang="en-US" altLang="ko-KR" sz="1600" dirty="0" err="1" smtClean="0"/>
              <a:t>pdbxx</a:t>
            </a:r>
            <a:endParaRPr lang="ko-KR" altLang="en-US" sz="1600" dirty="0"/>
          </a:p>
          <a:p>
            <a:endParaRPr lang="ko-KR" altLang="en-US" sz="1600" dirty="0"/>
          </a:p>
          <a:p>
            <a:r>
              <a:rPr lang="ko-KR" altLang="en-US" sz="1600" dirty="0" err="1"/>
              <a:t>create</a:t>
            </a:r>
            <a:r>
              <a:rPr lang="ko-KR" altLang="en-US" sz="1600" dirty="0"/>
              <a:t> </a:t>
            </a:r>
            <a:r>
              <a:rPr lang="ko-KR" altLang="en-US" sz="1600" dirty="0" err="1"/>
              <a:t>table</a:t>
            </a:r>
            <a:r>
              <a:rPr lang="ko-KR" altLang="en-US" sz="1600" dirty="0"/>
              <a:t> </a:t>
            </a:r>
            <a:r>
              <a:rPr lang="ko-KR" altLang="en-US" sz="1600" dirty="0" err="1">
                <a:solidFill>
                  <a:srgbClr val="C00000"/>
                </a:solidFill>
              </a:rPr>
              <a:t>evaluate_t</a:t>
            </a:r>
            <a:r>
              <a:rPr lang="ko-KR" altLang="en-US" sz="1600" dirty="0"/>
              <a:t> </a:t>
            </a:r>
            <a:r>
              <a:rPr lang="ko-KR" altLang="en-US" sz="1600" dirty="0" smtClean="0"/>
              <a:t>(</a:t>
            </a:r>
            <a:r>
              <a:rPr lang="ko-KR" altLang="en-US" sz="1600" dirty="0" err="1" smtClean="0"/>
              <a:t>empno</a:t>
            </a:r>
            <a:r>
              <a:rPr lang="ko-KR" altLang="en-US" sz="1600" dirty="0" smtClean="0"/>
              <a:t> </a:t>
            </a:r>
            <a:r>
              <a:rPr lang="ko-KR" altLang="en-US" sz="1600" dirty="0"/>
              <a:t>varchar2(12) </a:t>
            </a:r>
            <a:r>
              <a:rPr lang="ko-KR" altLang="en-US" sz="1600" dirty="0" err="1"/>
              <a:t>not</a:t>
            </a:r>
            <a:r>
              <a:rPr lang="ko-KR" altLang="en-US" sz="1600" dirty="0"/>
              <a:t> </a:t>
            </a:r>
            <a:r>
              <a:rPr lang="ko-KR" altLang="en-US" sz="1600" dirty="0" err="1"/>
              <a:t>null</a:t>
            </a:r>
            <a:r>
              <a:rPr lang="ko-KR" altLang="en-US" sz="1600" dirty="0"/>
              <a:t>,</a:t>
            </a:r>
          </a:p>
          <a:p>
            <a:r>
              <a:rPr lang="ko-KR" altLang="en-US" sz="1600" dirty="0" err="1"/>
              <a:t>fst_ev_grade</a:t>
            </a:r>
            <a:r>
              <a:rPr lang="ko-KR" altLang="en-US" sz="1600" dirty="0"/>
              <a:t> varchar2(2),</a:t>
            </a:r>
          </a:p>
          <a:p>
            <a:r>
              <a:rPr lang="ko-KR" altLang="en-US" sz="1600" dirty="0" err="1"/>
              <a:t>snd_ev_grade</a:t>
            </a:r>
            <a:r>
              <a:rPr lang="ko-KR" altLang="en-US" sz="1600" dirty="0"/>
              <a:t> varchar2(2),</a:t>
            </a:r>
          </a:p>
          <a:p>
            <a:r>
              <a:rPr lang="ko-KR" altLang="en-US" sz="1600" dirty="0" err="1"/>
              <a:t>fin_ev_grade</a:t>
            </a:r>
            <a:r>
              <a:rPr lang="ko-KR" altLang="en-US" sz="1600" dirty="0"/>
              <a:t> varchar2(2),</a:t>
            </a:r>
          </a:p>
          <a:p>
            <a:r>
              <a:rPr lang="ko-KR" altLang="en-US" sz="1600" dirty="0" err="1"/>
              <a:t>emp_sosok_cd</a:t>
            </a:r>
            <a:r>
              <a:rPr lang="ko-KR" altLang="en-US" sz="1600" dirty="0"/>
              <a:t>  varchar2(4) </a:t>
            </a:r>
            <a:r>
              <a:rPr lang="ko-KR" altLang="en-US" sz="1600" dirty="0" err="1"/>
              <a:t>not</a:t>
            </a:r>
            <a:r>
              <a:rPr lang="ko-KR" altLang="en-US" sz="1600" dirty="0"/>
              <a:t> </a:t>
            </a:r>
            <a:r>
              <a:rPr lang="ko-KR" altLang="en-US" sz="1600" dirty="0" err="1"/>
              <a:t>null</a:t>
            </a:r>
            <a:r>
              <a:rPr lang="ko-KR" altLang="en-US" sz="1600" dirty="0"/>
              <a:t>,</a:t>
            </a:r>
          </a:p>
          <a:p>
            <a:r>
              <a:rPr lang="ko-KR" altLang="en-US" sz="1600" dirty="0" err="1"/>
              <a:t>emp_sb_cd</a:t>
            </a:r>
            <a:r>
              <a:rPr lang="ko-KR" altLang="en-US" sz="1600" dirty="0"/>
              <a:t> varchar2(6) </a:t>
            </a:r>
            <a:r>
              <a:rPr lang="ko-KR" altLang="en-US" sz="1600" dirty="0" err="1"/>
              <a:t>not</a:t>
            </a:r>
            <a:r>
              <a:rPr lang="ko-KR" altLang="en-US" sz="1600" dirty="0"/>
              <a:t> </a:t>
            </a:r>
            <a:r>
              <a:rPr lang="ko-KR" altLang="en-US" sz="1600" dirty="0" err="1"/>
              <a:t>null</a:t>
            </a:r>
            <a:r>
              <a:rPr lang="ko-KR" altLang="en-US" sz="1600" dirty="0" smtClean="0"/>
              <a:t>);</a:t>
            </a:r>
            <a:endParaRPr lang="ko-KR" altLang="en-US" sz="1600" dirty="0"/>
          </a:p>
        </p:txBody>
      </p:sp>
      <p:sp>
        <p:nvSpPr>
          <p:cNvPr id="10" name="직사각형 9"/>
          <p:cNvSpPr/>
          <p:nvPr/>
        </p:nvSpPr>
        <p:spPr>
          <a:xfrm>
            <a:off x="6195751" y="2787102"/>
            <a:ext cx="4377921" cy="1569660"/>
          </a:xfrm>
          <a:prstGeom prst="rect">
            <a:avLst/>
          </a:prstGeom>
        </p:spPr>
        <p:txBody>
          <a:bodyPr wrap="square">
            <a:spAutoFit/>
          </a:bodyPr>
          <a:lstStyle/>
          <a:p>
            <a:r>
              <a:rPr lang="ko-KR" altLang="en-US" sz="1600" dirty="0" err="1" smtClean="0"/>
              <a:t>create</a:t>
            </a:r>
            <a:r>
              <a:rPr lang="ko-KR" altLang="en-US" sz="1600" dirty="0" smtClean="0"/>
              <a:t> </a:t>
            </a:r>
            <a:r>
              <a:rPr lang="ko-KR" altLang="en-US" sz="1600" dirty="0" err="1"/>
              <a:t>table</a:t>
            </a:r>
            <a:r>
              <a:rPr lang="ko-KR" altLang="en-US" sz="1600" dirty="0"/>
              <a:t> </a:t>
            </a:r>
            <a:r>
              <a:rPr lang="ko-KR" altLang="en-US" sz="1600" dirty="0" err="1">
                <a:solidFill>
                  <a:srgbClr val="C00000"/>
                </a:solidFill>
              </a:rPr>
              <a:t>account_t</a:t>
            </a:r>
            <a:r>
              <a:rPr lang="ko-KR" altLang="en-US" sz="1600" dirty="0"/>
              <a:t> (</a:t>
            </a:r>
          </a:p>
          <a:p>
            <a:r>
              <a:rPr lang="ko-KR" altLang="en-US" sz="1600" dirty="0" err="1"/>
              <a:t>acct_id</a:t>
            </a:r>
            <a:r>
              <a:rPr lang="ko-KR" altLang="en-US" sz="1600" dirty="0"/>
              <a:t> varchar2(20) </a:t>
            </a:r>
            <a:r>
              <a:rPr lang="ko-KR" altLang="en-US" sz="1600" dirty="0" err="1"/>
              <a:t>not</a:t>
            </a:r>
            <a:r>
              <a:rPr lang="ko-KR" altLang="en-US" sz="1600" dirty="0"/>
              <a:t> </a:t>
            </a:r>
            <a:r>
              <a:rPr lang="ko-KR" altLang="en-US" sz="1600" dirty="0" err="1"/>
              <a:t>null</a:t>
            </a:r>
            <a:r>
              <a:rPr lang="ko-KR" altLang="en-US" sz="1600" dirty="0"/>
              <a:t>,</a:t>
            </a:r>
          </a:p>
          <a:p>
            <a:r>
              <a:rPr lang="ko-KR" altLang="en-US" sz="1600" dirty="0" err="1"/>
              <a:t>data_zone</a:t>
            </a:r>
            <a:r>
              <a:rPr lang="ko-KR" altLang="en-US" sz="1600" dirty="0"/>
              <a:t> varchar2(20) </a:t>
            </a:r>
            <a:r>
              <a:rPr lang="ko-KR" altLang="en-US" sz="1600" dirty="0" err="1"/>
              <a:t>not</a:t>
            </a:r>
            <a:r>
              <a:rPr lang="ko-KR" altLang="en-US" sz="1600" dirty="0"/>
              <a:t> </a:t>
            </a:r>
            <a:r>
              <a:rPr lang="ko-KR" altLang="en-US" sz="1600" dirty="0" err="1"/>
              <a:t>null</a:t>
            </a:r>
            <a:r>
              <a:rPr lang="ko-KR" altLang="en-US" sz="1600" dirty="0"/>
              <a:t>,</a:t>
            </a:r>
          </a:p>
          <a:p>
            <a:r>
              <a:rPr lang="ko-KR" altLang="en-US" sz="1600" dirty="0" err="1"/>
              <a:t>sosok</a:t>
            </a:r>
            <a:r>
              <a:rPr lang="ko-KR" altLang="en-US" sz="1600" dirty="0"/>
              <a:t> varchar2(20),</a:t>
            </a:r>
          </a:p>
          <a:p>
            <a:r>
              <a:rPr lang="ko-KR" altLang="en-US" sz="1600" dirty="0" err="1"/>
              <a:t>sosok_br</a:t>
            </a:r>
            <a:r>
              <a:rPr lang="ko-KR" altLang="en-US" sz="1600" dirty="0"/>
              <a:t> </a:t>
            </a:r>
            <a:r>
              <a:rPr lang="ko-KR" altLang="en-US" sz="1600" dirty="0" err="1"/>
              <a:t>varchar</a:t>
            </a:r>
            <a:r>
              <a:rPr lang="ko-KR" altLang="en-US" sz="1600" dirty="0"/>
              <a:t>(20),</a:t>
            </a:r>
          </a:p>
          <a:p>
            <a:r>
              <a:rPr lang="ko-KR" altLang="en-US" sz="1600" dirty="0" err="1"/>
              <a:t>s_role</a:t>
            </a:r>
            <a:r>
              <a:rPr lang="ko-KR" altLang="en-US" sz="1600" dirty="0"/>
              <a:t> varchar2(20));</a:t>
            </a:r>
          </a:p>
        </p:txBody>
      </p:sp>
      <p:sp>
        <p:nvSpPr>
          <p:cNvPr id="8" name="직사각형 7"/>
          <p:cNvSpPr/>
          <p:nvPr/>
        </p:nvSpPr>
        <p:spPr>
          <a:xfrm>
            <a:off x="1044632" y="4730802"/>
            <a:ext cx="8905586" cy="1600438"/>
          </a:xfrm>
          <a:prstGeom prst="rect">
            <a:avLst/>
          </a:prstGeom>
        </p:spPr>
        <p:txBody>
          <a:bodyPr wrap="square">
            <a:spAutoFit/>
          </a:bodyPr>
          <a:lstStyle/>
          <a:p>
            <a:r>
              <a:rPr lang="ko-KR" altLang="en-US" sz="1400" dirty="0" err="1"/>
              <a:t>col</a:t>
            </a:r>
            <a:r>
              <a:rPr lang="ko-KR" altLang="en-US" sz="1400" dirty="0"/>
              <a:t> </a:t>
            </a:r>
            <a:r>
              <a:rPr lang="ko-KR" altLang="en-US" sz="1400" dirty="0" err="1"/>
              <a:t>table_name</a:t>
            </a:r>
            <a:r>
              <a:rPr lang="ko-KR" altLang="en-US" sz="1400" dirty="0"/>
              <a:t> </a:t>
            </a:r>
            <a:r>
              <a:rPr lang="ko-KR" altLang="en-US" sz="1400" dirty="0" err="1"/>
              <a:t>format</a:t>
            </a:r>
            <a:r>
              <a:rPr lang="ko-KR" altLang="en-US" sz="1400" dirty="0"/>
              <a:t> a30</a:t>
            </a:r>
          </a:p>
          <a:p>
            <a:r>
              <a:rPr lang="ko-KR" altLang="en-US" sz="1400" dirty="0" err="1" smtClean="0"/>
              <a:t>select</a:t>
            </a:r>
            <a:r>
              <a:rPr lang="ko-KR" altLang="en-US" sz="1400" dirty="0" smtClean="0"/>
              <a:t> </a:t>
            </a:r>
            <a:r>
              <a:rPr lang="ko-KR" altLang="en-US" sz="1400" dirty="0" err="1"/>
              <a:t>table_name</a:t>
            </a:r>
            <a:r>
              <a:rPr lang="ko-KR" altLang="en-US" sz="1400" dirty="0"/>
              <a:t>, </a:t>
            </a:r>
            <a:r>
              <a:rPr lang="ko-KR" altLang="en-US" sz="1400" dirty="0" err="1"/>
              <a:t>status</a:t>
            </a:r>
            <a:r>
              <a:rPr lang="ko-KR" altLang="en-US" sz="1400" dirty="0"/>
              <a:t> </a:t>
            </a:r>
            <a:r>
              <a:rPr lang="ko-KR" altLang="en-US" sz="1400" dirty="0" err="1"/>
              <a:t>from</a:t>
            </a:r>
            <a:r>
              <a:rPr lang="ko-KR" altLang="en-US" sz="1400" dirty="0"/>
              <a:t> </a:t>
            </a:r>
            <a:r>
              <a:rPr lang="ko-KR" altLang="en-US" sz="1400" dirty="0" err="1"/>
              <a:t>user_tables</a:t>
            </a:r>
            <a:r>
              <a:rPr lang="ko-KR" altLang="en-US" sz="1400" dirty="0"/>
              <a:t> </a:t>
            </a:r>
            <a:r>
              <a:rPr lang="ko-KR" altLang="en-US" sz="1400" dirty="0" err="1"/>
              <a:t>where</a:t>
            </a:r>
            <a:r>
              <a:rPr lang="ko-KR" altLang="en-US" sz="1400" dirty="0"/>
              <a:t> </a:t>
            </a:r>
            <a:r>
              <a:rPr lang="ko-KR" altLang="en-US" sz="1400" dirty="0" err="1"/>
              <a:t>table_name</a:t>
            </a:r>
            <a:r>
              <a:rPr lang="ko-KR" altLang="en-US" sz="1400" dirty="0"/>
              <a:t> </a:t>
            </a:r>
            <a:r>
              <a:rPr lang="ko-KR" altLang="en-US" sz="1400" dirty="0" err="1"/>
              <a:t>in</a:t>
            </a:r>
            <a:r>
              <a:rPr lang="ko-KR" altLang="en-US" sz="1400" dirty="0"/>
              <a:t> </a:t>
            </a:r>
            <a:r>
              <a:rPr lang="ko-KR" altLang="en-US" sz="1400" dirty="0" smtClean="0"/>
              <a:t>(</a:t>
            </a:r>
            <a:r>
              <a:rPr lang="en-US" altLang="ko-KR" sz="1400" dirty="0" smtClean="0"/>
              <a:t>'</a:t>
            </a:r>
            <a:r>
              <a:rPr lang="ko-KR" altLang="en-US" sz="1400" dirty="0" smtClean="0"/>
              <a:t>EVALUATE_T</a:t>
            </a:r>
            <a:r>
              <a:rPr lang="en-US" altLang="ko-KR" sz="1400" dirty="0" smtClean="0"/>
              <a:t>'</a:t>
            </a:r>
            <a:r>
              <a:rPr lang="ko-KR" altLang="en-US" sz="1400" dirty="0" smtClean="0"/>
              <a:t>,</a:t>
            </a:r>
            <a:r>
              <a:rPr lang="en-US" altLang="ko-KR" sz="1400" dirty="0" smtClean="0"/>
              <a:t>'</a:t>
            </a:r>
            <a:r>
              <a:rPr lang="ko-KR" altLang="en-US" sz="1400" dirty="0" smtClean="0"/>
              <a:t>ACCOUNT_T</a:t>
            </a:r>
            <a:r>
              <a:rPr lang="en-US" altLang="ko-KR" sz="1400" dirty="0" smtClean="0"/>
              <a:t>'</a:t>
            </a:r>
            <a:r>
              <a:rPr lang="ko-KR" altLang="en-US" sz="1400" dirty="0" smtClean="0"/>
              <a:t>);</a:t>
            </a:r>
            <a:endParaRPr lang="ko-KR" altLang="en-US" sz="1400" dirty="0"/>
          </a:p>
          <a:p>
            <a:endParaRPr lang="ko-KR" altLang="en-US" sz="1400" dirty="0"/>
          </a:p>
          <a:p>
            <a:r>
              <a:rPr lang="ko-KR" altLang="en-US" sz="1400" dirty="0"/>
              <a:t>TABLE_NAME                     STATUS</a:t>
            </a:r>
          </a:p>
          <a:p>
            <a:r>
              <a:rPr lang="ko-KR" altLang="en-US" sz="1400" dirty="0"/>
              <a:t>------------------------------ ------------------------</a:t>
            </a:r>
          </a:p>
          <a:p>
            <a:r>
              <a:rPr lang="ko-KR" altLang="en-US" sz="1400" dirty="0"/>
              <a:t>ACCOUNT_T                      VALID</a:t>
            </a:r>
          </a:p>
          <a:p>
            <a:r>
              <a:rPr lang="ko-KR" altLang="en-US" sz="1400" dirty="0"/>
              <a:t>EVALUATE_T                     VALID</a:t>
            </a:r>
          </a:p>
        </p:txBody>
      </p:sp>
    </p:spTree>
    <p:extLst>
      <p:ext uri="{BB962C8B-B14F-4D97-AF65-F5344CB8AC3E}">
        <p14:creationId xmlns:p14="http://schemas.microsoft.com/office/powerpoint/2010/main" val="97331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21</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625766" cy="369332"/>
          </a:xfrm>
          <a:prstGeom prst="rect">
            <a:avLst/>
          </a:prstGeom>
          <a:noFill/>
        </p:spPr>
        <p:txBody>
          <a:bodyPr wrap="none" rtlCol="0">
            <a:spAutoFit/>
          </a:bodyPr>
          <a:lstStyle/>
          <a:p>
            <a:r>
              <a:rPr lang="en-US" altLang="ko-KR" dirty="0"/>
              <a:t>2. </a:t>
            </a:r>
            <a:r>
              <a:rPr lang="ko-KR" altLang="en-US" dirty="0"/>
              <a:t>데이터</a:t>
            </a:r>
            <a:r>
              <a:rPr lang="en-US" altLang="ko-KR" dirty="0"/>
              <a:t> </a:t>
            </a:r>
            <a:r>
              <a:rPr lang="ko-KR" altLang="en-US" dirty="0"/>
              <a:t>로딩</a:t>
            </a:r>
          </a:p>
        </p:txBody>
      </p:sp>
      <p:sp>
        <p:nvSpPr>
          <p:cNvPr id="3" name="직사각형 2"/>
          <p:cNvSpPr/>
          <p:nvPr/>
        </p:nvSpPr>
        <p:spPr>
          <a:xfrm>
            <a:off x="537555" y="1233069"/>
            <a:ext cx="10726189" cy="1077218"/>
          </a:xfrm>
          <a:prstGeom prst="rect">
            <a:avLst/>
          </a:prstGeom>
        </p:spPr>
        <p:txBody>
          <a:bodyPr wrap="square">
            <a:spAutoFit/>
          </a:bodyPr>
          <a:lstStyle/>
          <a:p>
            <a:r>
              <a:rPr lang="en-US" altLang="ko-KR" sz="1600" dirty="0" smtClean="0"/>
              <a:t>2.2 </a:t>
            </a:r>
            <a:r>
              <a:rPr lang="ko-KR" altLang="en-US" sz="1600" dirty="0" smtClean="0"/>
              <a:t>데이터 로딩</a:t>
            </a:r>
            <a:endParaRPr lang="en-US" altLang="ko-KR" sz="1600" dirty="0"/>
          </a:p>
          <a:p>
            <a:pPr marL="171450" indent="-171450">
              <a:buFont typeface="Arial" panose="020B0604020202020204" pitchFamily="34" charset="0"/>
              <a:buChar char="•"/>
            </a:pPr>
            <a:endParaRPr lang="en-US" altLang="ko-KR" sz="1200" dirty="0" smtClean="0"/>
          </a:p>
          <a:p>
            <a:pPr marL="171450" indent="-171450">
              <a:buFont typeface="Arial" panose="020B0604020202020204" pitchFamily="34" charset="0"/>
              <a:buChar char="•"/>
            </a:pPr>
            <a:r>
              <a:rPr lang="en-US" altLang="ko-KR" sz="1200" dirty="0" smtClean="0"/>
              <a:t>VPD </a:t>
            </a:r>
            <a:r>
              <a:rPr lang="ko-KR" altLang="en-US" sz="1200" dirty="0"/>
              <a:t>실습을 위해 별도 제공되는 쉘스크립트와 가상데이터를 사용하여 위에서 만든 테이블에 데이터를 입력합니다</a:t>
            </a:r>
            <a:r>
              <a:rPr lang="en-US" altLang="ko-KR" sz="1200" dirty="0"/>
              <a:t>. </a:t>
            </a:r>
            <a:r>
              <a:rPr lang="ko-KR" altLang="en-US" sz="1200" dirty="0"/>
              <a:t>데이터 로딩 툴은 </a:t>
            </a:r>
            <a:r>
              <a:rPr lang="en-US" altLang="ko-KR" sz="1200" dirty="0"/>
              <a:t>SQL*LOADER</a:t>
            </a:r>
            <a:r>
              <a:rPr lang="ko-KR" altLang="en-US" sz="1200" dirty="0"/>
              <a:t>를 사용합니다</a:t>
            </a:r>
            <a:r>
              <a:rPr lang="en-US" altLang="ko-KR" sz="1200" dirty="0"/>
              <a:t>.</a:t>
            </a:r>
          </a:p>
          <a:p>
            <a:pPr marL="171450" indent="-171450">
              <a:buFont typeface="Arial" panose="020B0604020202020204" pitchFamily="34" charset="0"/>
              <a:buChar char="•"/>
            </a:pPr>
            <a:r>
              <a:rPr lang="ko-KR" altLang="en-US" sz="1200" dirty="0"/>
              <a:t>별도 제공되는 쉘스크립트와 </a:t>
            </a:r>
            <a:r>
              <a:rPr lang="ko-KR" altLang="en-US" sz="1200" dirty="0" err="1"/>
              <a:t>가상데이터</a:t>
            </a:r>
            <a:r>
              <a:rPr lang="ko-KR" altLang="en-US" sz="1200" dirty="0"/>
              <a:t> 목록은 다음과 같습니다</a:t>
            </a:r>
            <a:r>
              <a:rPr lang="en-US" altLang="ko-KR" sz="1200" dirty="0"/>
              <a:t>.</a:t>
            </a:r>
            <a:endParaRPr lang="ko-KR" altLang="en-US" sz="1200" dirty="0"/>
          </a:p>
        </p:txBody>
      </p:sp>
      <p:sp>
        <p:nvSpPr>
          <p:cNvPr id="4" name="직사각형 3"/>
          <p:cNvSpPr/>
          <p:nvPr/>
        </p:nvSpPr>
        <p:spPr>
          <a:xfrm>
            <a:off x="795250" y="2397680"/>
            <a:ext cx="9030393" cy="2492990"/>
          </a:xfrm>
          <a:prstGeom prst="rect">
            <a:avLst/>
          </a:prstGeom>
        </p:spPr>
        <p:txBody>
          <a:bodyPr wrap="square">
            <a:spAutoFit/>
          </a:bodyPr>
          <a:lstStyle/>
          <a:p>
            <a:pPr marL="285750" indent="-285750">
              <a:spcBef>
                <a:spcPts val="600"/>
              </a:spcBef>
              <a:buFont typeface="Arial" panose="020B0604020202020204" pitchFamily="34" charset="0"/>
              <a:buChar char="•"/>
            </a:pPr>
            <a:r>
              <a:rPr lang="ko-KR" altLang="en-US" dirty="0"/>
              <a:t>account_dataset4vpd.dat </a:t>
            </a:r>
            <a:r>
              <a:rPr lang="ko-KR" altLang="en-US" dirty="0" smtClean="0"/>
              <a:t>    </a:t>
            </a:r>
            <a:r>
              <a:rPr lang="en-US" altLang="ko-KR" dirty="0" smtClean="0"/>
              <a:t>-- </a:t>
            </a:r>
            <a:r>
              <a:rPr lang="en-US" altLang="ko-KR" dirty="0" err="1" smtClean="0"/>
              <a:t>account_t</a:t>
            </a:r>
            <a:r>
              <a:rPr lang="en-US" altLang="ko-KR" dirty="0" smtClean="0"/>
              <a:t> </a:t>
            </a:r>
            <a:r>
              <a:rPr lang="ko-KR" altLang="en-US" dirty="0" smtClean="0"/>
              <a:t>테이블을</a:t>
            </a:r>
            <a:r>
              <a:rPr lang="en-US" altLang="ko-KR" dirty="0" smtClean="0"/>
              <a:t> </a:t>
            </a:r>
            <a:r>
              <a:rPr lang="ko-KR" altLang="en-US" dirty="0" smtClean="0"/>
              <a:t>위한 데이터 셋 </a:t>
            </a:r>
            <a:endParaRPr lang="ko-KR" altLang="en-US" dirty="0"/>
          </a:p>
          <a:p>
            <a:pPr marL="285750" indent="-285750">
              <a:spcBef>
                <a:spcPts val="600"/>
              </a:spcBef>
              <a:buFont typeface="Arial" panose="020B0604020202020204" pitchFamily="34" charset="0"/>
              <a:buChar char="•"/>
            </a:pPr>
            <a:r>
              <a:rPr lang="en-US" altLang="ko-KR" dirty="0" smtClean="0"/>
              <a:t>E</a:t>
            </a:r>
            <a:r>
              <a:rPr lang="ko-KR" altLang="en-US" dirty="0" smtClean="0"/>
              <a:t>valuate_dataset.dat             </a:t>
            </a:r>
            <a:r>
              <a:rPr lang="en-US" altLang="ko-KR" dirty="0" smtClean="0"/>
              <a:t>-- </a:t>
            </a:r>
            <a:r>
              <a:rPr lang="en-US" altLang="ko-KR" dirty="0" err="1" smtClean="0"/>
              <a:t>evaluate_t</a:t>
            </a:r>
            <a:r>
              <a:rPr lang="en-US" altLang="ko-KR" dirty="0" smtClean="0"/>
              <a:t> </a:t>
            </a:r>
            <a:r>
              <a:rPr lang="ko-KR" altLang="en-US" dirty="0" smtClean="0"/>
              <a:t>테이블을 위한 </a:t>
            </a:r>
            <a:r>
              <a:rPr lang="ko-KR" altLang="en-US" dirty="0"/>
              <a:t>데이터 셋 </a:t>
            </a:r>
          </a:p>
          <a:p>
            <a:pPr marL="285750" indent="-285750">
              <a:spcBef>
                <a:spcPts val="600"/>
              </a:spcBef>
              <a:buFont typeface="Arial" panose="020B0604020202020204" pitchFamily="34" charset="0"/>
              <a:buChar char="•"/>
            </a:pPr>
            <a:r>
              <a:rPr lang="ko-KR" altLang="en-US" dirty="0" err="1" smtClean="0"/>
              <a:t>load_acc.ctl</a:t>
            </a:r>
            <a:r>
              <a:rPr lang="ko-KR" altLang="en-US" dirty="0" smtClean="0"/>
              <a:t>                              </a:t>
            </a:r>
            <a:r>
              <a:rPr lang="en-US" altLang="ko-KR" dirty="0" smtClean="0"/>
              <a:t>-- </a:t>
            </a:r>
            <a:r>
              <a:rPr lang="en-US" altLang="ko-KR" dirty="0" err="1" smtClean="0"/>
              <a:t>account_t</a:t>
            </a:r>
            <a:r>
              <a:rPr lang="en-US" altLang="ko-KR" dirty="0" smtClean="0"/>
              <a:t> </a:t>
            </a:r>
            <a:r>
              <a:rPr lang="ko-KR" altLang="en-US" dirty="0" smtClean="0"/>
              <a:t>테이블의 데이터 로딩 </a:t>
            </a:r>
            <a:r>
              <a:rPr lang="en-US" altLang="ko-KR" dirty="0" smtClean="0"/>
              <a:t>control</a:t>
            </a:r>
            <a:r>
              <a:rPr lang="ko-KR" altLang="en-US" dirty="0" smtClean="0"/>
              <a:t> 파일</a:t>
            </a:r>
            <a:endParaRPr lang="ko-KR" altLang="en-US" dirty="0"/>
          </a:p>
          <a:p>
            <a:pPr marL="285750" indent="-285750">
              <a:spcBef>
                <a:spcPts val="600"/>
              </a:spcBef>
              <a:buFont typeface="Arial" panose="020B0604020202020204" pitchFamily="34" charset="0"/>
              <a:buChar char="•"/>
            </a:pPr>
            <a:r>
              <a:rPr lang="ko-KR" altLang="en-US" dirty="0" smtClean="0"/>
              <a:t>load_acc.sh                              </a:t>
            </a:r>
            <a:r>
              <a:rPr lang="en-US" altLang="ko-KR" dirty="0" smtClean="0"/>
              <a:t>-- </a:t>
            </a:r>
            <a:r>
              <a:rPr lang="en-US" altLang="ko-KR" dirty="0" err="1"/>
              <a:t>account_t</a:t>
            </a:r>
            <a:r>
              <a:rPr lang="en-US" altLang="ko-KR" dirty="0"/>
              <a:t> </a:t>
            </a:r>
            <a:r>
              <a:rPr lang="ko-KR" altLang="en-US" dirty="0"/>
              <a:t>테이블의 데이터 로딩 쉘</a:t>
            </a:r>
          </a:p>
          <a:p>
            <a:pPr marL="285750" indent="-285750">
              <a:spcBef>
                <a:spcPts val="600"/>
              </a:spcBef>
              <a:buFont typeface="Arial" panose="020B0604020202020204" pitchFamily="34" charset="0"/>
              <a:buChar char="•"/>
            </a:pPr>
            <a:r>
              <a:rPr lang="ko-KR" altLang="en-US" dirty="0" err="1" smtClean="0"/>
              <a:t>load_evl.ctl</a:t>
            </a:r>
            <a:r>
              <a:rPr lang="ko-KR" altLang="en-US" dirty="0" smtClean="0"/>
              <a:t>                               </a:t>
            </a:r>
            <a:r>
              <a:rPr lang="en-US" altLang="ko-KR" dirty="0" smtClean="0"/>
              <a:t>--</a:t>
            </a:r>
            <a:r>
              <a:rPr lang="en-US" altLang="ko-KR" dirty="0" err="1" smtClean="0"/>
              <a:t>evaluate_t</a:t>
            </a:r>
            <a:r>
              <a:rPr lang="en-US" altLang="ko-KR" dirty="0" smtClean="0"/>
              <a:t> </a:t>
            </a:r>
            <a:r>
              <a:rPr lang="ko-KR" altLang="en-US" dirty="0"/>
              <a:t>테이블의 데이터 로딩 </a:t>
            </a:r>
            <a:r>
              <a:rPr lang="en-US" altLang="ko-KR" dirty="0"/>
              <a:t>control</a:t>
            </a:r>
            <a:r>
              <a:rPr lang="ko-KR" altLang="en-US" dirty="0"/>
              <a:t> 파일</a:t>
            </a:r>
          </a:p>
          <a:p>
            <a:pPr marL="285750" indent="-285750">
              <a:spcBef>
                <a:spcPts val="600"/>
              </a:spcBef>
              <a:buFont typeface="Arial" panose="020B0604020202020204" pitchFamily="34" charset="0"/>
              <a:buChar char="•"/>
            </a:pPr>
            <a:r>
              <a:rPr lang="ko-KR" altLang="en-US" dirty="0" smtClean="0"/>
              <a:t>load_evl.sh                               </a:t>
            </a:r>
            <a:r>
              <a:rPr lang="en-US" altLang="ko-KR" dirty="0" smtClean="0"/>
              <a:t>-- </a:t>
            </a:r>
            <a:r>
              <a:rPr lang="en-US" altLang="ko-KR" dirty="0" err="1"/>
              <a:t>evaluate_t</a:t>
            </a:r>
            <a:r>
              <a:rPr lang="en-US" altLang="ko-KR" dirty="0" smtClean="0"/>
              <a:t> </a:t>
            </a:r>
            <a:r>
              <a:rPr lang="ko-KR" altLang="en-US" dirty="0"/>
              <a:t>테이블의 데이터 로딩 쉘</a:t>
            </a:r>
          </a:p>
          <a:p>
            <a:pPr marL="285750" indent="-285750">
              <a:spcBef>
                <a:spcPts val="600"/>
              </a:spcBef>
              <a:buFont typeface="Arial" panose="020B0604020202020204" pitchFamily="34" charset="0"/>
              <a:buChar char="•"/>
            </a:pPr>
            <a:endParaRPr lang="ko-KR" altLang="en-US" dirty="0"/>
          </a:p>
        </p:txBody>
      </p:sp>
    </p:spTree>
    <p:extLst>
      <p:ext uri="{BB962C8B-B14F-4D97-AF65-F5344CB8AC3E}">
        <p14:creationId xmlns:p14="http://schemas.microsoft.com/office/powerpoint/2010/main" val="303864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22</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625766" cy="369332"/>
          </a:xfrm>
          <a:prstGeom prst="rect">
            <a:avLst/>
          </a:prstGeom>
          <a:noFill/>
        </p:spPr>
        <p:txBody>
          <a:bodyPr wrap="none" rtlCol="0">
            <a:spAutoFit/>
          </a:bodyPr>
          <a:lstStyle/>
          <a:p>
            <a:r>
              <a:rPr lang="en-US" altLang="ko-KR" dirty="0"/>
              <a:t>2. </a:t>
            </a:r>
            <a:r>
              <a:rPr lang="ko-KR" altLang="en-US" dirty="0"/>
              <a:t>데이터</a:t>
            </a:r>
            <a:r>
              <a:rPr lang="en-US" altLang="ko-KR" dirty="0"/>
              <a:t> </a:t>
            </a:r>
            <a:r>
              <a:rPr lang="ko-KR" altLang="en-US" dirty="0"/>
              <a:t>로딩</a:t>
            </a:r>
          </a:p>
        </p:txBody>
      </p:sp>
      <p:sp>
        <p:nvSpPr>
          <p:cNvPr id="2" name="직사각형 1"/>
          <p:cNvSpPr/>
          <p:nvPr/>
        </p:nvSpPr>
        <p:spPr>
          <a:xfrm>
            <a:off x="687186" y="1277507"/>
            <a:ext cx="6096000" cy="2862322"/>
          </a:xfrm>
          <a:prstGeom prst="rect">
            <a:avLst/>
          </a:prstGeom>
        </p:spPr>
        <p:txBody>
          <a:bodyPr>
            <a:spAutoFit/>
          </a:bodyPr>
          <a:lstStyle/>
          <a:p>
            <a:r>
              <a:rPr lang="ko-KR" altLang="en-US" sz="1200" dirty="0" err="1"/>
              <a:t>sqlplus</a:t>
            </a:r>
            <a:r>
              <a:rPr lang="ko-KR" altLang="en-US" sz="1200" dirty="0"/>
              <a:t> </a:t>
            </a:r>
            <a:r>
              <a:rPr lang="ko-KR" altLang="en-US" sz="1200" dirty="0" err="1" smtClean="0"/>
              <a:t>handson</a:t>
            </a:r>
            <a:r>
              <a:rPr lang="ko-KR" altLang="en-US" sz="1200" dirty="0" smtClean="0"/>
              <a:t>/</a:t>
            </a:r>
            <a:r>
              <a:rPr lang="ko-KR" altLang="en-US" sz="1200" dirty="0" err="1" smtClean="0"/>
              <a:t>handson</a:t>
            </a:r>
            <a:r>
              <a:rPr lang="en-US" altLang="ko-KR" sz="1200" dirty="0" smtClean="0"/>
              <a:t>@</a:t>
            </a:r>
            <a:r>
              <a:rPr lang="en-US" altLang="ko-KR" sz="1200" dirty="0" err="1" smtClean="0"/>
              <a:t>pdbxx</a:t>
            </a:r>
            <a:endParaRPr lang="ko-KR" altLang="en-US" sz="1200" dirty="0"/>
          </a:p>
          <a:p>
            <a:r>
              <a:rPr lang="ko-KR" altLang="en-US" sz="1200" dirty="0" err="1"/>
              <a:t>set</a:t>
            </a:r>
            <a:r>
              <a:rPr lang="ko-KR" altLang="en-US" sz="1200" dirty="0"/>
              <a:t> </a:t>
            </a:r>
            <a:r>
              <a:rPr lang="ko-KR" altLang="en-US" sz="1200" dirty="0" err="1"/>
              <a:t>pagesize</a:t>
            </a:r>
            <a:r>
              <a:rPr lang="ko-KR" altLang="en-US" sz="1200" dirty="0"/>
              <a:t> 100</a:t>
            </a:r>
          </a:p>
          <a:p>
            <a:r>
              <a:rPr lang="ko-KR" altLang="en-US" sz="1200" dirty="0" err="1"/>
              <a:t>set</a:t>
            </a:r>
            <a:r>
              <a:rPr lang="ko-KR" altLang="en-US" sz="1200" dirty="0"/>
              <a:t> </a:t>
            </a:r>
            <a:r>
              <a:rPr lang="ko-KR" altLang="en-US" sz="1200" dirty="0" err="1"/>
              <a:t>line</a:t>
            </a:r>
            <a:r>
              <a:rPr lang="ko-KR" altLang="en-US" sz="1200" dirty="0"/>
              <a:t> 200</a:t>
            </a:r>
          </a:p>
          <a:p>
            <a:r>
              <a:rPr lang="ko-KR" altLang="en-US" sz="1200" dirty="0" err="1"/>
              <a:t>col</a:t>
            </a:r>
            <a:r>
              <a:rPr lang="ko-KR" altLang="en-US" sz="1200" dirty="0"/>
              <a:t> </a:t>
            </a:r>
            <a:r>
              <a:rPr lang="ko-KR" altLang="en-US" sz="1200" dirty="0" err="1"/>
              <a:t>acct_id</a:t>
            </a:r>
            <a:r>
              <a:rPr lang="ko-KR" altLang="en-US" sz="1200" dirty="0"/>
              <a:t> </a:t>
            </a:r>
            <a:r>
              <a:rPr lang="ko-KR" altLang="en-US" sz="1200" dirty="0" err="1"/>
              <a:t>format</a:t>
            </a:r>
            <a:r>
              <a:rPr lang="ko-KR" altLang="en-US" sz="1200" dirty="0"/>
              <a:t> a20</a:t>
            </a:r>
          </a:p>
          <a:p>
            <a:r>
              <a:rPr lang="ko-KR" altLang="en-US" sz="1200" dirty="0" err="1"/>
              <a:t>col</a:t>
            </a:r>
            <a:r>
              <a:rPr lang="ko-KR" altLang="en-US" sz="1200" dirty="0"/>
              <a:t> </a:t>
            </a:r>
            <a:r>
              <a:rPr lang="ko-KR" altLang="en-US" sz="1200" dirty="0" err="1"/>
              <a:t>data_zone</a:t>
            </a:r>
            <a:r>
              <a:rPr lang="ko-KR" altLang="en-US" sz="1200" dirty="0"/>
              <a:t> </a:t>
            </a:r>
            <a:r>
              <a:rPr lang="ko-KR" altLang="en-US" sz="1200" dirty="0" err="1"/>
              <a:t>format</a:t>
            </a:r>
            <a:r>
              <a:rPr lang="ko-KR" altLang="en-US" sz="1200" dirty="0"/>
              <a:t> a20</a:t>
            </a:r>
          </a:p>
          <a:p>
            <a:endParaRPr lang="ko-KR" altLang="en-US" sz="1200" dirty="0"/>
          </a:p>
          <a:p>
            <a:r>
              <a:rPr lang="ko-KR" altLang="en-US" sz="1200" dirty="0" err="1"/>
              <a:t>select</a:t>
            </a:r>
            <a:r>
              <a:rPr lang="ko-KR" altLang="en-US" sz="1200" dirty="0"/>
              <a:t> </a:t>
            </a:r>
            <a:r>
              <a:rPr lang="ko-KR" altLang="en-US" sz="1200" dirty="0" err="1"/>
              <a:t>acct_id</a:t>
            </a:r>
            <a:r>
              <a:rPr lang="ko-KR" altLang="en-US" sz="1200" dirty="0"/>
              <a:t>, </a:t>
            </a:r>
            <a:r>
              <a:rPr lang="ko-KR" altLang="en-US" sz="1200" dirty="0" err="1"/>
              <a:t>data_zone</a:t>
            </a:r>
            <a:r>
              <a:rPr lang="ko-KR" altLang="en-US" sz="1200" dirty="0"/>
              <a:t> </a:t>
            </a:r>
            <a:r>
              <a:rPr lang="ko-KR" altLang="en-US" sz="1200" dirty="0" err="1"/>
              <a:t>from</a:t>
            </a:r>
            <a:r>
              <a:rPr lang="ko-KR" altLang="en-US" sz="1200" dirty="0"/>
              <a:t> </a:t>
            </a:r>
            <a:r>
              <a:rPr lang="ko-KR" altLang="en-US" sz="1200" dirty="0" err="1"/>
              <a:t>account_t</a:t>
            </a:r>
            <a:r>
              <a:rPr lang="ko-KR" altLang="en-US" sz="1200" dirty="0"/>
              <a:t>;</a:t>
            </a:r>
          </a:p>
          <a:p>
            <a:endParaRPr lang="ko-KR" altLang="en-US" sz="1200" dirty="0"/>
          </a:p>
          <a:p>
            <a:r>
              <a:rPr lang="ko-KR" altLang="en-US" sz="1200" dirty="0"/>
              <a:t>ACCT_ID              DATA_ZONE</a:t>
            </a:r>
          </a:p>
          <a:p>
            <a:r>
              <a:rPr lang="ko-KR" altLang="en-US" sz="1200" dirty="0"/>
              <a:t>-------------------- ----------</a:t>
            </a:r>
          </a:p>
          <a:p>
            <a:r>
              <a:rPr lang="ko-KR" altLang="en-US" sz="1200" dirty="0"/>
              <a:t>ADMINAR              AR</a:t>
            </a:r>
          </a:p>
          <a:p>
            <a:r>
              <a:rPr lang="ko-KR" altLang="en-US" sz="1200" dirty="0"/>
              <a:t>ADMINARMC            ARMC</a:t>
            </a:r>
          </a:p>
          <a:p>
            <a:r>
              <a:rPr lang="ko-KR" altLang="en-US" sz="1200" dirty="0"/>
              <a:t>ADMINARAD            ARMIL</a:t>
            </a:r>
          </a:p>
          <a:p>
            <a:r>
              <a:rPr lang="ko-KR" altLang="en-US" sz="1200" dirty="0"/>
              <a:t>ADMINNV              NV</a:t>
            </a:r>
          </a:p>
          <a:p>
            <a:r>
              <a:rPr lang="ko-KR" altLang="en-US" sz="1200" dirty="0"/>
              <a:t>ADMINAF              AF</a:t>
            </a:r>
          </a:p>
        </p:txBody>
      </p:sp>
      <p:sp>
        <p:nvSpPr>
          <p:cNvPr id="7" name="직사각형 6"/>
          <p:cNvSpPr/>
          <p:nvPr/>
        </p:nvSpPr>
        <p:spPr>
          <a:xfrm>
            <a:off x="6245322" y="1188964"/>
            <a:ext cx="5010881" cy="4339650"/>
          </a:xfrm>
          <a:prstGeom prst="rect">
            <a:avLst/>
          </a:prstGeom>
        </p:spPr>
        <p:txBody>
          <a:bodyPr wrap="square">
            <a:spAutoFit/>
          </a:bodyPr>
          <a:lstStyle/>
          <a:p>
            <a:r>
              <a:rPr lang="ko-KR" altLang="en-US" sz="1200" dirty="0" err="1"/>
              <a:t>select</a:t>
            </a:r>
            <a:r>
              <a:rPr lang="ko-KR" altLang="en-US" sz="1200" dirty="0"/>
              <a:t> * </a:t>
            </a:r>
            <a:r>
              <a:rPr lang="ko-KR" altLang="en-US" sz="1200" dirty="0" err="1"/>
              <a:t>from</a:t>
            </a:r>
            <a:r>
              <a:rPr lang="ko-KR" altLang="en-US" sz="1200" dirty="0"/>
              <a:t> </a:t>
            </a:r>
            <a:r>
              <a:rPr lang="ko-KR" altLang="en-US" sz="1200" dirty="0" err="1"/>
              <a:t>evaluate_t</a:t>
            </a:r>
            <a:r>
              <a:rPr lang="ko-KR" altLang="en-US" sz="1200" dirty="0"/>
              <a:t>;</a:t>
            </a:r>
          </a:p>
          <a:p>
            <a:r>
              <a:rPr lang="ko-KR" altLang="en-US" sz="1200" dirty="0" smtClean="0"/>
              <a:t>EMPNO        </a:t>
            </a:r>
            <a:r>
              <a:rPr lang="ko-KR" altLang="en-US" sz="1200" dirty="0"/>
              <a:t>FST_EV SND_EV FIN_EV EMP_SOSOK_CD EMP_SB_CD</a:t>
            </a:r>
          </a:p>
          <a:p>
            <a:r>
              <a:rPr lang="ko-KR" altLang="en-US" sz="1200" dirty="0"/>
              <a:t>------------ ------ ------ ------ ------------ ------------------</a:t>
            </a:r>
          </a:p>
          <a:p>
            <a:r>
              <a:rPr lang="ko-KR" altLang="en-US" sz="1200" dirty="0"/>
              <a:t>21-10011     4      4             AR           MIL</a:t>
            </a:r>
          </a:p>
          <a:p>
            <a:r>
              <a:rPr lang="ko-KR" altLang="en-US" sz="1200" dirty="0"/>
              <a:t>21-10102     1      2      2      AR           MIL</a:t>
            </a:r>
          </a:p>
          <a:p>
            <a:r>
              <a:rPr lang="ko-KR" altLang="en-US" sz="1200" dirty="0"/>
              <a:t>21-10203     2      2      2      AR           MIL</a:t>
            </a:r>
          </a:p>
          <a:p>
            <a:r>
              <a:rPr lang="ko-KR" altLang="en-US" sz="1200" dirty="0"/>
              <a:t>21-10044     3      3      2      AR           MC</a:t>
            </a:r>
          </a:p>
          <a:p>
            <a:r>
              <a:rPr lang="ko-KR" altLang="en-US" sz="1200" dirty="0"/>
              <a:t>21-15005     3      3      3      AR           MIL</a:t>
            </a:r>
          </a:p>
          <a:p>
            <a:r>
              <a:rPr lang="ko-KR" altLang="en-US" sz="1200" dirty="0"/>
              <a:t>21-10106     1      5             AR           MC</a:t>
            </a:r>
          </a:p>
          <a:p>
            <a:r>
              <a:rPr lang="ko-KR" altLang="en-US" sz="1200" dirty="0"/>
              <a:t>21-10307     2      1      1      AR           MIL</a:t>
            </a:r>
          </a:p>
          <a:p>
            <a:r>
              <a:rPr lang="ko-KR" altLang="en-US" sz="1200" dirty="0"/>
              <a:t>21-10038     2      2      2      AR           MIL</a:t>
            </a:r>
          </a:p>
          <a:p>
            <a:r>
              <a:rPr lang="ko-KR" altLang="en-US" sz="1200" dirty="0"/>
              <a:t>21-10009     1      2      2      AR           MIL</a:t>
            </a:r>
          </a:p>
          <a:p>
            <a:r>
              <a:rPr lang="en-US" altLang="ko-KR" sz="1200" dirty="0" smtClean="0"/>
              <a:t>~</a:t>
            </a:r>
          </a:p>
          <a:p>
            <a:r>
              <a:rPr lang="en-US" altLang="ko-KR" sz="1200" dirty="0"/>
              <a:t>~</a:t>
            </a:r>
            <a:endParaRPr lang="ko-KR" altLang="en-US" sz="1200" dirty="0"/>
          </a:p>
          <a:p>
            <a:r>
              <a:rPr lang="ko-KR" altLang="en-US" sz="1200" dirty="0"/>
              <a:t>21-31102     2      2      2      AF           MIL</a:t>
            </a:r>
          </a:p>
          <a:p>
            <a:r>
              <a:rPr lang="ko-KR" altLang="en-US" sz="1200" dirty="0"/>
              <a:t>21-33203     2      2      2      AF           MIL</a:t>
            </a:r>
          </a:p>
          <a:p>
            <a:r>
              <a:rPr lang="ko-KR" altLang="en-US" sz="1200" dirty="0"/>
              <a:t>21-30004     2      3             AF           MC</a:t>
            </a:r>
          </a:p>
          <a:p>
            <a:r>
              <a:rPr lang="ko-KR" altLang="en-US" sz="1200" dirty="0"/>
              <a:t>21-30905     2      1      1      AF           MIL</a:t>
            </a:r>
          </a:p>
          <a:p>
            <a:r>
              <a:rPr lang="ko-KR" altLang="en-US" sz="1200" dirty="0"/>
              <a:t>21-30806     1      2             AF           MIL</a:t>
            </a:r>
          </a:p>
          <a:p>
            <a:r>
              <a:rPr lang="ko-KR" altLang="en-US" sz="1200" dirty="0"/>
              <a:t>21-30047     2      2      2      AF           MC</a:t>
            </a:r>
          </a:p>
          <a:p>
            <a:r>
              <a:rPr lang="ko-KR" altLang="en-US" sz="1200" dirty="0"/>
              <a:t>21-30078     3      2      2      AF           MIL</a:t>
            </a:r>
          </a:p>
          <a:p>
            <a:r>
              <a:rPr lang="ko-KR" altLang="en-US" sz="1200" dirty="0"/>
              <a:t>21-30309     3      3      3      AF           MIL</a:t>
            </a:r>
          </a:p>
          <a:p>
            <a:r>
              <a:rPr lang="ko-KR" altLang="en-US" sz="1200" dirty="0"/>
              <a:t>21-30010     2      2      2      AF           </a:t>
            </a:r>
            <a:r>
              <a:rPr lang="ko-KR" altLang="en-US" sz="1200" dirty="0" smtClean="0"/>
              <a:t>MIL</a:t>
            </a:r>
            <a:endParaRPr lang="ko-KR" altLang="en-US" sz="1200" dirty="0"/>
          </a:p>
        </p:txBody>
      </p:sp>
      <p:sp>
        <p:nvSpPr>
          <p:cNvPr id="8" name="직사각형 7"/>
          <p:cNvSpPr/>
          <p:nvPr/>
        </p:nvSpPr>
        <p:spPr>
          <a:xfrm>
            <a:off x="687186" y="4087538"/>
            <a:ext cx="6096000" cy="2677656"/>
          </a:xfrm>
          <a:prstGeom prst="rect">
            <a:avLst/>
          </a:prstGeom>
        </p:spPr>
        <p:txBody>
          <a:bodyPr>
            <a:spAutoFit/>
          </a:bodyPr>
          <a:lstStyle/>
          <a:p>
            <a:r>
              <a:rPr lang="ko-KR" altLang="en-US" sz="1200" dirty="0" err="1"/>
              <a:t>select</a:t>
            </a:r>
            <a:r>
              <a:rPr lang="ko-KR" altLang="en-US" sz="1200" dirty="0"/>
              <a:t> </a:t>
            </a:r>
            <a:r>
              <a:rPr lang="ko-KR" altLang="en-US" sz="1200" dirty="0" err="1"/>
              <a:t>emp_sosok_cd</a:t>
            </a:r>
            <a:r>
              <a:rPr lang="ko-KR" altLang="en-US" sz="1200" dirty="0"/>
              <a:t>, </a:t>
            </a:r>
            <a:r>
              <a:rPr lang="ko-KR" altLang="en-US" sz="1200" dirty="0" err="1"/>
              <a:t>count</a:t>
            </a:r>
            <a:r>
              <a:rPr lang="ko-KR" altLang="en-US" sz="1200" dirty="0"/>
              <a:t>(*) </a:t>
            </a:r>
            <a:r>
              <a:rPr lang="ko-KR" altLang="en-US" sz="1200" dirty="0" err="1"/>
              <a:t>from</a:t>
            </a:r>
            <a:r>
              <a:rPr lang="ko-KR" altLang="en-US" sz="1200" dirty="0"/>
              <a:t> </a:t>
            </a:r>
            <a:r>
              <a:rPr lang="ko-KR" altLang="en-US" sz="1200" dirty="0" err="1"/>
              <a:t>evaluate_t</a:t>
            </a:r>
            <a:r>
              <a:rPr lang="ko-KR" altLang="en-US" sz="1200" dirty="0"/>
              <a:t> </a:t>
            </a:r>
            <a:r>
              <a:rPr lang="ko-KR" altLang="en-US" sz="1200" dirty="0" err="1"/>
              <a:t>group</a:t>
            </a:r>
            <a:r>
              <a:rPr lang="ko-KR" altLang="en-US" sz="1200" dirty="0"/>
              <a:t> </a:t>
            </a:r>
            <a:r>
              <a:rPr lang="ko-KR" altLang="en-US" sz="1200" dirty="0" err="1"/>
              <a:t>by</a:t>
            </a:r>
            <a:r>
              <a:rPr lang="ko-KR" altLang="en-US" sz="1200" dirty="0"/>
              <a:t> </a:t>
            </a:r>
            <a:r>
              <a:rPr lang="ko-KR" altLang="en-US" sz="1200" dirty="0" err="1"/>
              <a:t>emp_sosok_cd</a:t>
            </a:r>
            <a:r>
              <a:rPr lang="ko-KR" altLang="en-US" sz="1200" dirty="0"/>
              <a:t>;</a:t>
            </a:r>
          </a:p>
          <a:p>
            <a:r>
              <a:rPr lang="ko-KR" altLang="en-US" sz="1200" dirty="0"/>
              <a:t>EMP_MIL_CD     COUNT(*)</a:t>
            </a:r>
          </a:p>
          <a:p>
            <a:r>
              <a:rPr lang="ko-KR" altLang="en-US" sz="1200" dirty="0"/>
              <a:t>------------ ----------</a:t>
            </a:r>
          </a:p>
          <a:p>
            <a:r>
              <a:rPr lang="ko-KR" altLang="en-US" sz="1200" dirty="0"/>
              <a:t>AR                   10</a:t>
            </a:r>
          </a:p>
          <a:p>
            <a:r>
              <a:rPr lang="ko-KR" altLang="en-US" sz="1200" dirty="0"/>
              <a:t>NV                   10</a:t>
            </a:r>
          </a:p>
          <a:p>
            <a:r>
              <a:rPr lang="ko-KR" altLang="en-US" sz="1200" dirty="0"/>
              <a:t>AF                   </a:t>
            </a:r>
            <a:r>
              <a:rPr lang="ko-KR" altLang="en-US" sz="1200" dirty="0" smtClean="0"/>
              <a:t>10</a:t>
            </a:r>
            <a:endParaRPr lang="en-US" altLang="ko-KR" sz="1200" dirty="0" smtClean="0"/>
          </a:p>
          <a:p>
            <a:endParaRPr lang="en-US" altLang="ko-KR" sz="1200" dirty="0" smtClean="0"/>
          </a:p>
          <a:p>
            <a:r>
              <a:rPr lang="ko-KR" altLang="en-US" sz="1200" dirty="0" err="1" smtClean="0"/>
              <a:t>select</a:t>
            </a:r>
            <a:r>
              <a:rPr lang="ko-KR" altLang="en-US" sz="1200" dirty="0" smtClean="0"/>
              <a:t> </a:t>
            </a:r>
            <a:r>
              <a:rPr lang="ko-KR" altLang="en-US" sz="1200" dirty="0" err="1"/>
              <a:t>emp_sb_cd</a:t>
            </a:r>
            <a:r>
              <a:rPr lang="ko-KR" altLang="en-US" sz="1200" dirty="0"/>
              <a:t>, </a:t>
            </a:r>
            <a:r>
              <a:rPr lang="ko-KR" altLang="en-US" sz="1200" dirty="0" err="1"/>
              <a:t>count</a:t>
            </a:r>
            <a:r>
              <a:rPr lang="ko-KR" altLang="en-US" sz="1200" dirty="0"/>
              <a:t>(*) </a:t>
            </a:r>
            <a:r>
              <a:rPr lang="ko-KR" altLang="en-US" sz="1200" dirty="0" err="1"/>
              <a:t>from</a:t>
            </a:r>
            <a:r>
              <a:rPr lang="ko-KR" altLang="en-US" sz="1200" dirty="0"/>
              <a:t> </a:t>
            </a:r>
            <a:r>
              <a:rPr lang="ko-KR" altLang="en-US" sz="1200" dirty="0" err="1"/>
              <a:t>evaluate_t</a:t>
            </a:r>
            <a:r>
              <a:rPr lang="ko-KR" altLang="en-US" sz="1200" dirty="0"/>
              <a:t> </a:t>
            </a:r>
            <a:r>
              <a:rPr lang="ko-KR" altLang="en-US" sz="1200" dirty="0" err="1" smtClean="0"/>
              <a:t>where</a:t>
            </a:r>
            <a:r>
              <a:rPr lang="ko-KR" altLang="en-US" sz="1200" dirty="0" smtClean="0"/>
              <a:t> </a:t>
            </a:r>
            <a:r>
              <a:rPr lang="ko-KR" altLang="en-US" sz="1200" dirty="0" err="1"/>
              <a:t>emp_sosok_cd</a:t>
            </a:r>
            <a:r>
              <a:rPr lang="ko-KR" altLang="en-US" sz="1200" dirty="0"/>
              <a:t> = </a:t>
            </a:r>
            <a:r>
              <a:rPr lang="en-US" altLang="ko-KR" sz="1200" dirty="0" smtClean="0"/>
              <a:t>'</a:t>
            </a:r>
            <a:r>
              <a:rPr lang="ko-KR" altLang="en-US" sz="1200" dirty="0" smtClean="0"/>
              <a:t>AR</a:t>
            </a:r>
            <a:r>
              <a:rPr lang="en-US" altLang="ko-KR" sz="1200" dirty="0" smtClean="0"/>
              <a:t>'</a:t>
            </a:r>
            <a:r>
              <a:rPr lang="ko-KR" altLang="en-US" sz="1200" dirty="0" smtClean="0"/>
              <a:t> </a:t>
            </a:r>
            <a:r>
              <a:rPr lang="ko-KR" altLang="en-US" sz="1200" dirty="0"/>
              <a:t>and </a:t>
            </a:r>
            <a:r>
              <a:rPr lang="ko-KR" altLang="en-US" sz="1200" dirty="0" err="1"/>
              <a:t>emp_sb_cd</a:t>
            </a:r>
            <a:r>
              <a:rPr lang="ko-KR" altLang="en-US" sz="1200" dirty="0"/>
              <a:t> </a:t>
            </a:r>
            <a:r>
              <a:rPr lang="ko-KR" altLang="en-US" sz="1200" dirty="0" err="1"/>
              <a:t>in</a:t>
            </a:r>
            <a:r>
              <a:rPr lang="ko-KR" altLang="en-US" sz="1200" dirty="0"/>
              <a:t> </a:t>
            </a:r>
            <a:r>
              <a:rPr lang="ko-KR" altLang="en-US" sz="1200" dirty="0" smtClean="0"/>
              <a:t>(</a:t>
            </a:r>
            <a:r>
              <a:rPr lang="en-US" altLang="ko-KR" sz="1200" dirty="0" smtClean="0"/>
              <a:t>'</a:t>
            </a:r>
            <a:r>
              <a:rPr lang="ko-KR" altLang="en-US" sz="1200" dirty="0" smtClean="0"/>
              <a:t>MIL</a:t>
            </a:r>
            <a:r>
              <a:rPr lang="en-US" altLang="ko-KR" sz="1200" dirty="0" smtClean="0"/>
              <a:t>'</a:t>
            </a:r>
            <a:r>
              <a:rPr lang="ko-KR" altLang="en-US" sz="1200" dirty="0" smtClean="0"/>
              <a:t>,</a:t>
            </a:r>
            <a:r>
              <a:rPr lang="en-US" altLang="ko-KR" sz="1200" dirty="0" smtClean="0"/>
              <a:t>'</a:t>
            </a:r>
            <a:r>
              <a:rPr lang="ko-KR" altLang="en-US" sz="1200" dirty="0" smtClean="0"/>
              <a:t>MC</a:t>
            </a:r>
            <a:r>
              <a:rPr lang="en-US" altLang="ko-KR" sz="1200" dirty="0" smtClean="0"/>
              <a:t>'</a:t>
            </a:r>
            <a:r>
              <a:rPr lang="ko-KR" altLang="en-US" sz="1200" dirty="0" smtClean="0"/>
              <a:t>) </a:t>
            </a:r>
            <a:r>
              <a:rPr lang="ko-KR" altLang="en-US" sz="1200" dirty="0" err="1" smtClean="0"/>
              <a:t>group</a:t>
            </a:r>
            <a:r>
              <a:rPr lang="ko-KR" altLang="en-US" sz="1200" dirty="0" smtClean="0"/>
              <a:t> </a:t>
            </a:r>
            <a:r>
              <a:rPr lang="ko-KR" altLang="en-US" sz="1200" dirty="0" err="1"/>
              <a:t>by</a:t>
            </a:r>
            <a:r>
              <a:rPr lang="ko-KR" altLang="en-US" sz="1200" dirty="0"/>
              <a:t> </a:t>
            </a:r>
            <a:r>
              <a:rPr lang="ko-KR" altLang="en-US" sz="1200" dirty="0" err="1"/>
              <a:t>emp_sb_cd</a:t>
            </a:r>
            <a:r>
              <a:rPr lang="ko-KR" altLang="en-US" sz="1200" dirty="0"/>
              <a:t>;</a:t>
            </a:r>
          </a:p>
          <a:p>
            <a:endParaRPr lang="ko-KR" altLang="en-US" sz="1200" dirty="0"/>
          </a:p>
          <a:p>
            <a:r>
              <a:rPr lang="ko-KR" altLang="en-US" sz="1200" dirty="0"/>
              <a:t>EMP_SB_CD            COUNT(*)</a:t>
            </a:r>
          </a:p>
          <a:p>
            <a:r>
              <a:rPr lang="ko-KR" altLang="en-US" sz="1200" dirty="0"/>
              <a:t>------------------ ----------</a:t>
            </a:r>
          </a:p>
          <a:p>
            <a:r>
              <a:rPr lang="ko-KR" altLang="en-US" sz="1200" dirty="0"/>
              <a:t>MC                          2</a:t>
            </a:r>
          </a:p>
          <a:p>
            <a:r>
              <a:rPr lang="ko-KR" altLang="en-US" sz="1200" dirty="0"/>
              <a:t>MIL                         8</a:t>
            </a:r>
          </a:p>
        </p:txBody>
      </p:sp>
      <p:sp>
        <p:nvSpPr>
          <p:cNvPr id="3" name="직사각형 2"/>
          <p:cNvSpPr/>
          <p:nvPr/>
        </p:nvSpPr>
        <p:spPr>
          <a:xfrm>
            <a:off x="687186" y="991243"/>
            <a:ext cx="1575368" cy="338554"/>
          </a:xfrm>
          <a:prstGeom prst="rect">
            <a:avLst/>
          </a:prstGeom>
        </p:spPr>
        <p:txBody>
          <a:bodyPr wrap="none">
            <a:spAutoFit/>
          </a:bodyPr>
          <a:lstStyle/>
          <a:p>
            <a:r>
              <a:rPr lang="en-US" altLang="ko-KR" sz="1600" dirty="0"/>
              <a:t>2.2 </a:t>
            </a:r>
            <a:r>
              <a:rPr lang="ko-KR" altLang="en-US" sz="1600" dirty="0"/>
              <a:t>데이터 </a:t>
            </a:r>
            <a:r>
              <a:rPr lang="ko-KR" altLang="en-US" sz="1600" dirty="0" smtClean="0"/>
              <a:t>확인</a:t>
            </a:r>
            <a:endParaRPr lang="en-US" altLang="ko-KR" sz="1600" dirty="0"/>
          </a:p>
        </p:txBody>
      </p:sp>
    </p:spTree>
    <p:extLst>
      <p:ext uri="{BB962C8B-B14F-4D97-AF65-F5344CB8AC3E}">
        <p14:creationId xmlns:p14="http://schemas.microsoft.com/office/powerpoint/2010/main" val="8617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23</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868093" cy="369332"/>
          </a:xfrm>
          <a:prstGeom prst="rect">
            <a:avLst/>
          </a:prstGeom>
          <a:noFill/>
        </p:spPr>
        <p:txBody>
          <a:bodyPr wrap="none" rtlCol="0">
            <a:spAutoFit/>
          </a:bodyPr>
          <a:lstStyle/>
          <a:p>
            <a:r>
              <a:rPr lang="en-US" altLang="ko-KR" dirty="0" smtClean="0"/>
              <a:t>3. Application </a:t>
            </a:r>
            <a:r>
              <a:rPr lang="ko-KR" altLang="en-US" dirty="0" smtClean="0"/>
              <a:t>계정 만들기</a:t>
            </a:r>
            <a:endParaRPr lang="ko-KR" altLang="en-US" dirty="0"/>
          </a:p>
        </p:txBody>
      </p:sp>
      <p:sp>
        <p:nvSpPr>
          <p:cNvPr id="3" name="직사각형 2"/>
          <p:cNvSpPr/>
          <p:nvPr/>
        </p:nvSpPr>
        <p:spPr>
          <a:xfrm>
            <a:off x="666749" y="1138911"/>
            <a:ext cx="10160001" cy="707886"/>
          </a:xfrm>
          <a:prstGeom prst="rect">
            <a:avLst/>
          </a:prstGeom>
        </p:spPr>
        <p:txBody>
          <a:bodyPr wrap="square">
            <a:spAutoFit/>
          </a:bodyPr>
          <a:lstStyle/>
          <a:p>
            <a:r>
              <a:rPr lang="en-US" altLang="ko-KR" sz="1600" dirty="0" smtClean="0"/>
              <a:t>3.1 Application </a:t>
            </a:r>
            <a:r>
              <a:rPr lang="ko-KR" altLang="en-US" sz="1600" dirty="0" smtClean="0"/>
              <a:t>계정 만들기</a:t>
            </a:r>
            <a:endParaRPr lang="en-US" altLang="ko-KR" sz="1600" dirty="0" smtClean="0"/>
          </a:p>
          <a:p>
            <a:r>
              <a:rPr lang="ko-KR" altLang="en-US" sz="1200" dirty="0" smtClean="0"/>
              <a:t>VPD </a:t>
            </a:r>
            <a:r>
              <a:rPr lang="ko-KR" altLang="en-US" sz="1200" dirty="0"/>
              <a:t>실습에 사용되는 </a:t>
            </a:r>
            <a:r>
              <a:rPr lang="ko-KR" altLang="en-US" sz="1200" dirty="0" smtClean="0"/>
              <a:t>APPUSER</a:t>
            </a:r>
            <a:r>
              <a:rPr lang="ko-KR" altLang="en-US" sz="1200" dirty="0"/>
              <a:t>, ADMINAR, ADMINARMC, ADMINARNIL, ADMINNV, ADMINAF 등 6개의 DB 계정을 사용합니다. 아래 스크립트를 이용하여 DB 계정을 생성합니다</a:t>
            </a:r>
            <a:r>
              <a:rPr lang="ko-KR" altLang="en-US" sz="1200" dirty="0" smtClean="0"/>
              <a:t>. </a:t>
            </a:r>
            <a:r>
              <a:rPr lang="en-US" altLang="ko-KR" sz="1200" dirty="0" smtClean="0"/>
              <a:t>APPUSER</a:t>
            </a:r>
            <a:r>
              <a:rPr lang="ko-KR" altLang="en-US" sz="1200" dirty="0" smtClean="0"/>
              <a:t>는 </a:t>
            </a:r>
            <a:r>
              <a:rPr lang="en-US" altLang="ko-KR" sz="1200" dirty="0" smtClean="0"/>
              <a:t>Application </a:t>
            </a:r>
            <a:r>
              <a:rPr lang="ko-KR" altLang="en-US" sz="1200" dirty="0" smtClean="0"/>
              <a:t>계정이고 </a:t>
            </a:r>
            <a:r>
              <a:rPr lang="en-US" altLang="ko-KR" sz="1200" dirty="0" err="1" smtClean="0"/>
              <a:t>ADMINxxx</a:t>
            </a:r>
            <a:r>
              <a:rPr lang="ko-KR" altLang="en-US" sz="1200" dirty="0" smtClean="0"/>
              <a:t>는 </a:t>
            </a:r>
            <a:r>
              <a:rPr lang="ko-KR" altLang="en-US" sz="1200" dirty="0" err="1" smtClean="0"/>
              <a:t>소속별</a:t>
            </a:r>
            <a:r>
              <a:rPr lang="ko-KR" altLang="en-US" sz="1200" dirty="0" smtClean="0"/>
              <a:t> 데이터 관리자입니다</a:t>
            </a:r>
            <a:r>
              <a:rPr lang="en-US" altLang="ko-KR" sz="1200" dirty="0" smtClean="0"/>
              <a:t>,</a:t>
            </a:r>
            <a:r>
              <a:rPr lang="ko-KR" altLang="en-US" sz="1200" dirty="0" smtClean="0"/>
              <a:t> </a:t>
            </a:r>
            <a:endParaRPr lang="ko-KR" altLang="en-US" sz="1200" dirty="0"/>
          </a:p>
        </p:txBody>
      </p:sp>
      <p:sp>
        <p:nvSpPr>
          <p:cNvPr id="4" name="직사각형 3"/>
          <p:cNvSpPr/>
          <p:nvPr/>
        </p:nvSpPr>
        <p:spPr>
          <a:xfrm>
            <a:off x="682968" y="1996492"/>
            <a:ext cx="9678940" cy="2031325"/>
          </a:xfrm>
          <a:prstGeom prst="rect">
            <a:avLst/>
          </a:prstGeom>
        </p:spPr>
        <p:txBody>
          <a:bodyPr wrap="square">
            <a:spAutoFit/>
          </a:bodyPr>
          <a:lstStyle/>
          <a:p>
            <a:pPr>
              <a:spcBef>
                <a:spcPts val="600"/>
              </a:spcBef>
            </a:pPr>
            <a:r>
              <a:rPr lang="ko-KR" altLang="en-US" sz="1200" dirty="0" err="1"/>
              <a:t>conn</a:t>
            </a:r>
            <a:r>
              <a:rPr lang="ko-KR" altLang="en-US" sz="1200" dirty="0"/>
              <a:t> </a:t>
            </a:r>
            <a:r>
              <a:rPr lang="en-US" altLang="ko-KR" sz="1200" dirty="0" smtClean="0"/>
              <a:t>sys/Welcome1@pdbxx as </a:t>
            </a:r>
            <a:r>
              <a:rPr lang="en-US" altLang="ko-KR" sz="1200" dirty="0" err="1" smtClean="0"/>
              <a:t>sysdba</a:t>
            </a:r>
            <a:endParaRPr lang="ko-KR" altLang="en-US" sz="1200" dirty="0"/>
          </a:p>
          <a:p>
            <a:pPr>
              <a:spcBef>
                <a:spcPts val="600"/>
              </a:spcBef>
            </a:pPr>
            <a:r>
              <a:rPr lang="ko-KR" altLang="en-US" sz="1200" dirty="0" err="1"/>
              <a:t>show</a:t>
            </a:r>
            <a:r>
              <a:rPr lang="ko-KR" altLang="en-US" sz="1200" dirty="0"/>
              <a:t> </a:t>
            </a:r>
            <a:r>
              <a:rPr lang="ko-KR" altLang="en-US" sz="1200" dirty="0" err="1"/>
              <a:t>user</a:t>
            </a:r>
            <a:r>
              <a:rPr lang="ko-KR" altLang="en-US" sz="1200" dirty="0"/>
              <a:t>;</a:t>
            </a:r>
          </a:p>
          <a:p>
            <a:pPr>
              <a:spcBef>
                <a:spcPts val="600"/>
              </a:spcBef>
            </a:pPr>
            <a:r>
              <a:rPr lang="ko-KR" altLang="en-US" sz="1200" dirty="0" smtClean="0"/>
              <a:t>CREATE </a:t>
            </a:r>
            <a:r>
              <a:rPr lang="ko-KR" altLang="en-US" sz="1200" dirty="0"/>
              <a:t>USER </a:t>
            </a:r>
            <a:r>
              <a:rPr lang="ko-KR" altLang="en-US" sz="1200" dirty="0" err="1"/>
              <a:t>appuser</a:t>
            </a:r>
            <a:r>
              <a:rPr lang="ko-KR" altLang="en-US" sz="1200" dirty="0"/>
              <a:t> IDENTIFIED </a:t>
            </a:r>
            <a:r>
              <a:rPr lang="ko-KR" altLang="en-US" sz="1200" dirty="0" err="1" smtClean="0"/>
              <a:t>B</a:t>
            </a:r>
            <a:r>
              <a:rPr lang="en-US" altLang="ko-KR" sz="1200" dirty="0"/>
              <a:t>Y</a:t>
            </a:r>
            <a:r>
              <a:rPr lang="ko-KR" altLang="en-US" sz="1200" dirty="0" smtClean="0"/>
              <a:t> </a:t>
            </a:r>
            <a:r>
              <a:rPr lang="ko-KR" altLang="en-US" sz="1200" dirty="0" err="1" smtClean="0"/>
              <a:t>w</a:t>
            </a:r>
            <a:r>
              <a:rPr lang="en-US" altLang="ko-KR" sz="1200" dirty="0" smtClean="0"/>
              <a:t>e</a:t>
            </a:r>
            <a:r>
              <a:rPr lang="ko-KR" altLang="en-US" sz="1200" dirty="0" smtClean="0"/>
              <a:t>lcome1 </a:t>
            </a:r>
            <a:r>
              <a:rPr lang="ko-KR" altLang="en-US" sz="1200" dirty="0"/>
              <a:t>DEFAULT TABLESPACE </a:t>
            </a:r>
            <a:r>
              <a:rPr lang="ko-KR" altLang="en-US" sz="1200" dirty="0" err="1" smtClean="0"/>
              <a:t>users</a:t>
            </a:r>
            <a:r>
              <a:rPr lang="ko-KR" altLang="en-US" sz="1200" dirty="0" smtClean="0"/>
              <a:t> </a:t>
            </a:r>
            <a:r>
              <a:rPr lang="en-US" altLang="ko-KR" sz="1200" dirty="0" smtClean="0"/>
              <a:t>CONTAINER=CURRENT</a:t>
            </a:r>
            <a:r>
              <a:rPr lang="ko-KR" altLang="en-US" sz="1200" dirty="0" smtClean="0"/>
              <a:t>;</a:t>
            </a:r>
            <a:endParaRPr lang="ko-KR" altLang="en-US" sz="1200" dirty="0"/>
          </a:p>
          <a:p>
            <a:pPr>
              <a:spcBef>
                <a:spcPts val="600"/>
              </a:spcBef>
            </a:pPr>
            <a:r>
              <a:rPr lang="ko-KR" altLang="en-US" sz="1200" dirty="0"/>
              <a:t>GRANT </a:t>
            </a:r>
            <a:r>
              <a:rPr lang="ko-KR" altLang="en-US" sz="1200" dirty="0" err="1"/>
              <a:t>connect</a:t>
            </a:r>
            <a:r>
              <a:rPr lang="ko-KR" altLang="en-US" sz="1200" dirty="0" smtClean="0"/>
              <a:t>, </a:t>
            </a:r>
            <a:r>
              <a:rPr lang="ko-KR" altLang="en-US" sz="1200" dirty="0" err="1" smtClean="0"/>
              <a:t>resource</a:t>
            </a:r>
            <a:r>
              <a:rPr lang="ko-KR" altLang="en-US" sz="1200" dirty="0" smtClean="0"/>
              <a:t> </a:t>
            </a:r>
            <a:r>
              <a:rPr lang="ko-KR" altLang="en-US" sz="1200" dirty="0" err="1"/>
              <a:t>to</a:t>
            </a:r>
            <a:r>
              <a:rPr lang="ko-KR" altLang="en-US" sz="1200" dirty="0"/>
              <a:t> </a:t>
            </a:r>
            <a:r>
              <a:rPr lang="ko-KR" altLang="en-US" sz="1200" dirty="0" err="1"/>
              <a:t>appuser</a:t>
            </a:r>
            <a:r>
              <a:rPr lang="ko-KR" altLang="en-US" sz="1200" dirty="0"/>
              <a:t> </a:t>
            </a:r>
            <a:r>
              <a:rPr lang="en-US" altLang="ko-KR" sz="1200" dirty="0"/>
              <a:t>CONTAINER=CURRENT</a:t>
            </a:r>
            <a:r>
              <a:rPr lang="ko-KR" altLang="en-US" sz="1200" dirty="0" smtClean="0"/>
              <a:t>;</a:t>
            </a:r>
            <a:endParaRPr lang="ko-KR" altLang="en-US" sz="1200" dirty="0"/>
          </a:p>
          <a:p>
            <a:pPr>
              <a:spcBef>
                <a:spcPts val="600"/>
              </a:spcBef>
            </a:pPr>
            <a:r>
              <a:rPr lang="ko-KR" altLang="en-US" sz="1200" dirty="0"/>
              <a:t>GRANT CREATE SESSION, CREATE ANY CONTEXT, CREATE PROCEDURE, CREATE TRIGGER, ADMINISTER DATABASE TRIGGER TO </a:t>
            </a:r>
            <a:r>
              <a:rPr lang="ko-KR" altLang="en-US" sz="1200" dirty="0" err="1" smtClean="0"/>
              <a:t>appuser</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a:t>GRANT EXECUTE ON </a:t>
            </a:r>
            <a:r>
              <a:rPr lang="ko-KR" altLang="en-US" sz="1200" dirty="0" smtClean="0"/>
              <a:t>DBMS_SESSION </a:t>
            </a:r>
            <a:r>
              <a:rPr lang="ko-KR" altLang="en-US" sz="1200" dirty="0"/>
              <a:t>TO </a:t>
            </a:r>
            <a:r>
              <a:rPr lang="ko-KR" altLang="en-US" sz="1200" dirty="0" err="1" smtClean="0"/>
              <a:t>appuser</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a:t>GRANT EXECUTE ON DBMS_RLS TO </a:t>
            </a:r>
            <a:r>
              <a:rPr lang="ko-KR" altLang="en-US" sz="1200" dirty="0" err="1" smtClean="0"/>
              <a:t>appuser</a:t>
            </a:r>
            <a:r>
              <a:rPr lang="ko-KR" altLang="en-US" sz="1200" dirty="0" smtClean="0"/>
              <a:t> </a:t>
            </a:r>
            <a:r>
              <a:rPr lang="en-US" altLang="ko-KR" sz="1200" dirty="0"/>
              <a:t>CONTAINER=CURRENT</a:t>
            </a:r>
            <a:r>
              <a:rPr lang="ko-KR" altLang="en-US" sz="1200" dirty="0" smtClean="0"/>
              <a:t>;</a:t>
            </a:r>
            <a:endParaRPr lang="ko-KR" altLang="en-US" sz="1200" dirty="0"/>
          </a:p>
        </p:txBody>
      </p:sp>
    </p:spTree>
    <p:extLst>
      <p:ext uri="{BB962C8B-B14F-4D97-AF65-F5344CB8AC3E}">
        <p14:creationId xmlns:p14="http://schemas.microsoft.com/office/powerpoint/2010/main" val="25528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24</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868093" cy="369332"/>
          </a:xfrm>
          <a:prstGeom prst="rect">
            <a:avLst/>
          </a:prstGeom>
          <a:noFill/>
        </p:spPr>
        <p:txBody>
          <a:bodyPr wrap="none" rtlCol="0">
            <a:spAutoFit/>
          </a:bodyPr>
          <a:lstStyle/>
          <a:p>
            <a:r>
              <a:rPr lang="en-US" altLang="ko-KR" dirty="0" smtClean="0"/>
              <a:t>3. Application </a:t>
            </a:r>
            <a:r>
              <a:rPr lang="ko-KR" altLang="en-US" dirty="0" smtClean="0"/>
              <a:t>계정 만들기</a:t>
            </a:r>
            <a:endParaRPr lang="ko-KR" altLang="en-US" dirty="0"/>
          </a:p>
        </p:txBody>
      </p:sp>
      <p:sp>
        <p:nvSpPr>
          <p:cNvPr id="9" name="직사각형 8"/>
          <p:cNvSpPr/>
          <p:nvPr/>
        </p:nvSpPr>
        <p:spPr>
          <a:xfrm>
            <a:off x="622144" y="1281400"/>
            <a:ext cx="9346431" cy="2954655"/>
          </a:xfrm>
          <a:prstGeom prst="rect">
            <a:avLst/>
          </a:prstGeom>
        </p:spPr>
        <p:txBody>
          <a:bodyPr wrap="square">
            <a:spAutoFit/>
          </a:bodyPr>
          <a:lstStyle/>
          <a:p>
            <a:pPr>
              <a:spcBef>
                <a:spcPts val="600"/>
              </a:spcBef>
            </a:pPr>
            <a:r>
              <a:rPr lang="en-US" altLang="ko-KR" sz="1600" dirty="0" smtClean="0"/>
              <a:t>3.2 </a:t>
            </a:r>
            <a:r>
              <a:rPr lang="ko-KR" altLang="en-US" sz="1600" dirty="0" err="1" smtClean="0"/>
              <a:t>소속별</a:t>
            </a:r>
            <a:r>
              <a:rPr lang="ko-KR" altLang="en-US" sz="1600" dirty="0" smtClean="0"/>
              <a:t> 데이터 관리자 계정 만들기</a:t>
            </a:r>
            <a:endParaRPr lang="en-US" altLang="ko-KR" sz="1600" dirty="0" smtClean="0"/>
          </a:p>
          <a:p>
            <a:pPr>
              <a:spcBef>
                <a:spcPts val="600"/>
              </a:spcBef>
            </a:pPr>
            <a:r>
              <a:rPr lang="ko-KR" altLang="en-US" sz="1200" dirty="0" err="1" smtClean="0"/>
              <a:t>create</a:t>
            </a:r>
            <a:r>
              <a:rPr lang="ko-KR" altLang="en-US" sz="1200" dirty="0" smtClean="0"/>
              <a:t> </a:t>
            </a:r>
            <a:r>
              <a:rPr lang="ko-KR" altLang="en-US" sz="1200" dirty="0" err="1"/>
              <a:t>user</a:t>
            </a:r>
            <a:r>
              <a:rPr lang="ko-KR" altLang="en-US" sz="1200" dirty="0"/>
              <a:t> </a:t>
            </a:r>
            <a:r>
              <a:rPr lang="ko-KR" altLang="en-US" sz="1200" dirty="0" err="1">
                <a:solidFill>
                  <a:srgbClr val="C00000"/>
                </a:solidFill>
              </a:rPr>
              <a:t>adminar</a:t>
            </a:r>
            <a:r>
              <a:rPr lang="ko-KR" altLang="en-US" sz="1200" dirty="0"/>
              <a:t> </a:t>
            </a:r>
            <a:r>
              <a:rPr lang="ko-KR" altLang="en-US" sz="1200" dirty="0" err="1"/>
              <a:t>identified</a:t>
            </a:r>
            <a:r>
              <a:rPr lang="ko-KR" altLang="en-US" sz="1200" dirty="0"/>
              <a:t> </a:t>
            </a:r>
            <a:r>
              <a:rPr lang="ko-KR" altLang="en-US" sz="1200" dirty="0" err="1"/>
              <a:t>by</a:t>
            </a:r>
            <a:r>
              <a:rPr lang="ko-KR" altLang="en-US" sz="1200" dirty="0"/>
              <a:t> welcome1 </a:t>
            </a:r>
            <a:r>
              <a:rPr lang="ko-KR" altLang="en-US" sz="1200" dirty="0" err="1"/>
              <a:t>default</a:t>
            </a:r>
            <a:r>
              <a:rPr lang="ko-KR" altLang="en-US" sz="1200" dirty="0"/>
              <a:t> </a:t>
            </a:r>
            <a:r>
              <a:rPr lang="ko-KR" altLang="en-US" sz="1200" dirty="0" err="1"/>
              <a:t>tablespace</a:t>
            </a:r>
            <a:r>
              <a:rPr lang="ko-KR" altLang="en-US" sz="1200" dirty="0"/>
              <a:t> </a:t>
            </a:r>
            <a:r>
              <a:rPr lang="ko-KR" altLang="en-US" sz="1200" dirty="0" err="1" smtClean="0"/>
              <a:t>users</a:t>
            </a:r>
            <a:r>
              <a:rPr lang="ko-KR" altLang="en-US" sz="1200" dirty="0" smtClean="0"/>
              <a:t> </a:t>
            </a:r>
            <a:r>
              <a:rPr lang="en-US" altLang="ko-KR" sz="1200" dirty="0" smtClean="0"/>
              <a:t>container=current</a:t>
            </a:r>
            <a:r>
              <a:rPr lang="ko-KR" altLang="en-US" sz="1200" dirty="0" smtClean="0"/>
              <a:t>;</a:t>
            </a:r>
            <a:endParaRPr lang="ko-KR" altLang="en-US" sz="1200" dirty="0"/>
          </a:p>
          <a:p>
            <a:pPr>
              <a:spcBef>
                <a:spcPts val="600"/>
              </a:spcBef>
            </a:pPr>
            <a:r>
              <a:rPr lang="ko-KR" altLang="en-US" sz="1200" dirty="0" err="1"/>
              <a:t>grant</a:t>
            </a:r>
            <a:r>
              <a:rPr lang="ko-KR" altLang="en-US" sz="1200" dirty="0"/>
              <a:t> </a:t>
            </a:r>
            <a:r>
              <a:rPr lang="ko-KR" altLang="en-US" sz="1200" dirty="0" err="1"/>
              <a:t>connect</a:t>
            </a:r>
            <a:r>
              <a:rPr lang="ko-KR" altLang="en-US" sz="1200" dirty="0"/>
              <a:t> </a:t>
            </a:r>
            <a:r>
              <a:rPr lang="ko-KR" altLang="en-US" sz="1200" dirty="0" err="1"/>
              <a:t>to</a:t>
            </a:r>
            <a:r>
              <a:rPr lang="ko-KR" altLang="en-US" sz="1200" dirty="0"/>
              <a:t> </a:t>
            </a:r>
            <a:r>
              <a:rPr lang="ko-KR" altLang="en-US" sz="1200" dirty="0" err="1" smtClean="0"/>
              <a:t>adminar</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smtClean="0"/>
              <a:t>create</a:t>
            </a:r>
            <a:r>
              <a:rPr lang="ko-KR" altLang="en-US" sz="1200" dirty="0" smtClean="0"/>
              <a:t> </a:t>
            </a:r>
            <a:r>
              <a:rPr lang="ko-KR" altLang="en-US" sz="1200" dirty="0" err="1"/>
              <a:t>user</a:t>
            </a:r>
            <a:r>
              <a:rPr lang="ko-KR" altLang="en-US" sz="1200" dirty="0"/>
              <a:t> </a:t>
            </a:r>
            <a:r>
              <a:rPr lang="ko-KR" altLang="en-US" sz="1200" dirty="0" err="1">
                <a:solidFill>
                  <a:srgbClr val="C00000"/>
                </a:solidFill>
              </a:rPr>
              <a:t>adminnv</a:t>
            </a:r>
            <a:r>
              <a:rPr lang="ko-KR" altLang="en-US" sz="1200" dirty="0"/>
              <a:t> </a:t>
            </a:r>
            <a:r>
              <a:rPr lang="ko-KR" altLang="en-US" sz="1200" dirty="0" err="1"/>
              <a:t>identified</a:t>
            </a:r>
            <a:r>
              <a:rPr lang="ko-KR" altLang="en-US" sz="1200" dirty="0"/>
              <a:t> </a:t>
            </a:r>
            <a:r>
              <a:rPr lang="ko-KR" altLang="en-US" sz="1200" dirty="0" err="1"/>
              <a:t>by</a:t>
            </a:r>
            <a:r>
              <a:rPr lang="ko-KR" altLang="en-US" sz="1200" dirty="0"/>
              <a:t> welcome1 </a:t>
            </a:r>
            <a:r>
              <a:rPr lang="ko-KR" altLang="en-US" sz="1200" dirty="0" err="1"/>
              <a:t>default</a:t>
            </a:r>
            <a:r>
              <a:rPr lang="ko-KR" altLang="en-US" sz="1200" dirty="0"/>
              <a:t> </a:t>
            </a:r>
            <a:r>
              <a:rPr lang="ko-KR" altLang="en-US" sz="1200" dirty="0" err="1"/>
              <a:t>tablespace</a:t>
            </a:r>
            <a:r>
              <a:rPr lang="ko-KR" altLang="en-US" sz="1200" dirty="0"/>
              <a:t> </a:t>
            </a:r>
            <a:r>
              <a:rPr lang="ko-KR" altLang="en-US" sz="1200" dirty="0" err="1" smtClean="0"/>
              <a:t>users</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a:t>grant</a:t>
            </a:r>
            <a:r>
              <a:rPr lang="ko-KR" altLang="en-US" sz="1200" dirty="0"/>
              <a:t> </a:t>
            </a:r>
            <a:r>
              <a:rPr lang="ko-KR" altLang="en-US" sz="1200" dirty="0" err="1"/>
              <a:t>connect</a:t>
            </a:r>
            <a:r>
              <a:rPr lang="ko-KR" altLang="en-US" sz="1200" dirty="0"/>
              <a:t> </a:t>
            </a:r>
            <a:r>
              <a:rPr lang="ko-KR" altLang="en-US" sz="1200" dirty="0" err="1"/>
              <a:t>to</a:t>
            </a:r>
            <a:r>
              <a:rPr lang="ko-KR" altLang="en-US" sz="1200" dirty="0"/>
              <a:t> </a:t>
            </a:r>
            <a:r>
              <a:rPr lang="ko-KR" altLang="en-US" sz="1200" dirty="0" err="1" smtClean="0"/>
              <a:t>adminnv</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smtClean="0"/>
              <a:t>create</a:t>
            </a:r>
            <a:r>
              <a:rPr lang="ko-KR" altLang="en-US" sz="1200" dirty="0" smtClean="0"/>
              <a:t> </a:t>
            </a:r>
            <a:r>
              <a:rPr lang="ko-KR" altLang="en-US" sz="1200" dirty="0" err="1"/>
              <a:t>user</a:t>
            </a:r>
            <a:r>
              <a:rPr lang="ko-KR" altLang="en-US" sz="1200" dirty="0"/>
              <a:t> </a:t>
            </a:r>
            <a:r>
              <a:rPr lang="ko-KR" altLang="en-US" sz="1200" dirty="0" err="1">
                <a:solidFill>
                  <a:srgbClr val="C00000"/>
                </a:solidFill>
              </a:rPr>
              <a:t>adminaf</a:t>
            </a:r>
            <a:r>
              <a:rPr lang="ko-KR" altLang="en-US" sz="1200" dirty="0"/>
              <a:t> </a:t>
            </a:r>
            <a:r>
              <a:rPr lang="ko-KR" altLang="en-US" sz="1200" dirty="0" err="1"/>
              <a:t>identified</a:t>
            </a:r>
            <a:r>
              <a:rPr lang="ko-KR" altLang="en-US" sz="1200" dirty="0"/>
              <a:t> </a:t>
            </a:r>
            <a:r>
              <a:rPr lang="ko-KR" altLang="en-US" sz="1200" dirty="0" err="1"/>
              <a:t>by</a:t>
            </a:r>
            <a:r>
              <a:rPr lang="ko-KR" altLang="en-US" sz="1200" dirty="0"/>
              <a:t> welcome1 </a:t>
            </a:r>
            <a:r>
              <a:rPr lang="ko-KR" altLang="en-US" sz="1200" dirty="0" err="1"/>
              <a:t>default</a:t>
            </a:r>
            <a:r>
              <a:rPr lang="ko-KR" altLang="en-US" sz="1200" dirty="0"/>
              <a:t> </a:t>
            </a:r>
            <a:r>
              <a:rPr lang="ko-KR" altLang="en-US" sz="1200" dirty="0" err="1"/>
              <a:t>tablespace</a:t>
            </a:r>
            <a:r>
              <a:rPr lang="ko-KR" altLang="en-US" sz="1200" dirty="0"/>
              <a:t> </a:t>
            </a:r>
            <a:r>
              <a:rPr lang="ko-KR" altLang="en-US" sz="1200" dirty="0" err="1" smtClean="0"/>
              <a:t>users</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a:t>grant</a:t>
            </a:r>
            <a:r>
              <a:rPr lang="ko-KR" altLang="en-US" sz="1200" dirty="0"/>
              <a:t> </a:t>
            </a:r>
            <a:r>
              <a:rPr lang="ko-KR" altLang="en-US" sz="1200" dirty="0" err="1"/>
              <a:t>connect</a:t>
            </a:r>
            <a:r>
              <a:rPr lang="ko-KR" altLang="en-US" sz="1200" dirty="0"/>
              <a:t> </a:t>
            </a:r>
            <a:r>
              <a:rPr lang="ko-KR" altLang="en-US" sz="1200" dirty="0" err="1"/>
              <a:t>to</a:t>
            </a:r>
            <a:r>
              <a:rPr lang="ko-KR" altLang="en-US" sz="1200" dirty="0"/>
              <a:t> </a:t>
            </a:r>
            <a:r>
              <a:rPr lang="ko-KR" altLang="en-US" sz="1200" dirty="0" err="1" smtClean="0"/>
              <a:t>adminaf</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smtClean="0"/>
              <a:t>create</a:t>
            </a:r>
            <a:r>
              <a:rPr lang="ko-KR" altLang="en-US" sz="1200" dirty="0" smtClean="0"/>
              <a:t> </a:t>
            </a:r>
            <a:r>
              <a:rPr lang="ko-KR" altLang="en-US" sz="1200" dirty="0" err="1"/>
              <a:t>user</a:t>
            </a:r>
            <a:r>
              <a:rPr lang="ko-KR" altLang="en-US" sz="1200" dirty="0"/>
              <a:t> </a:t>
            </a:r>
            <a:r>
              <a:rPr lang="ko-KR" altLang="en-US" sz="1200" dirty="0" err="1">
                <a:solidFill>
                  <a:srgbClr val="C00000"/>
                </a:solidFill>
              </a:rPr>
              <a:t>adminarmil</a:t>
            </a:r>
            <a:r>
              <a:rPr lang="ko-KR" altLang="en-US" sz="1200" dirty="0"/>
              <a:t> </a:t>
            </a:r>
            <a:r>
              <a:rPr lang="ko-KR" altLang="en-US" sz="1200" dirty="0" err="1"/>
              <a:t>identified</a:t>
            </a:r>
            <a:r>
              <a:rPr lang="ko-KR" altLang="en-US" sz="1200" dirty="0"/>
              <a:t> </a:t>
            </a:r>
            <a:r>
              <a:rPr lang="ko-KR" altLang="en-US" sz="1200" dirty="0" err="1"/>
              <a:t>by</a:t>
            </a:r>
            <a:r>
              <a:rPr lang="ko-KR" altLang="en-US" sz="1200" dirty="0"/>
              <a:t> welcome1 </a:t>
            </a:r>
            <a:r>
              <a:rPr lang="ko-KR" altLang="en-US" sz="1200" dirty="0" err="1"/>
              <a:t>default</a:t>
            </a:r>
            <a:r>
              <a:rPr lang="ko-KR" altLang="en-US" sz="1200" dirty="0"/>
              <a:t> </a:t>
            </a:r>
            <a:r>
              <a:rPr lang="ko-KR" altLang="en-US" sz="1200" dirty="0" err="1"/>
              <a:t>tablespace</a:t>
            </a:r>
            <a:r>
              <a:rPr lang="ko-KR" altLang="en-US" sz="1200" dirty="0"/>
              <a:t> </a:t>
            </a:r>
            <a:r>
              <a:rPr lang="ko-KR" altLang="en-US" sz="1200" dirty="0" err="1" smtClean="0"/>
              <a:t>users</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a:t>grant</a:t>
            </a:r>
            <a:r>
              <a:rPr lang="ko-KR" altLang="en-US" sz="1200" dirty="0"/>
              <a:t> </a:t>
            </a:r>
            <a:r>
              <a:rPr lang="ko-KR" altLang="en-US" sz="1200" dirty="0" err="1"/>
              <a:t>connect</a:t>
            </a:r>
            <a:r>
              <a:rPr lang="ko-KR" altLang="en-US" sz="1200" dirty="0"/>
              <a:t> </a:t>
            </a:r>
            <a:r>
              <a:rPr lang="ko-KR" altLang="en-US" sz="1200" dirty="0" err="1"/>
              <a:t>to</a:t>
            </a:r>
            <a:r>
              <a:rPr lang="ko-KR" altLang="en-US" sz="1200" dirty="0"/>
              <a:t> </a:t>
            </a:r>
            <a:r>
              <a:rPr lang="ko-KR" altLang="en-US" sz="1200" dirty="0" err="1" smtClean="0"/>
              <a:t>adminarmil</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smtClean="0"/>
              <a:t>create</a:t>
            </a:r>
            <a:r>
              <a:rPr lang="ko-KR" altLang="en-US" sz="1200" dirty="0" smtClean="0"/>
              <a:t> </a:t>
            </a:r>
            <a:r>
              <a:rPr lang="ko-KR" altLang="en-US" sz="1200" dirty="0" err="1"/>
              <a:t>user</a:t>
            </a:r>
            <a:r>
              <a:rPr lang="ko-KR" altLang="en-US" sz="1200" dirty="0"/>
              <a:t> </a:t>
            </a:r>
            <a:r>
              <a:rPr lang="ko-KR" altLang="en-US" sz="1200" dirty="0" err="1">
                <a:solidFill>
                  <a:srgbClr val="C00000"/>
                </a:solidFill>
              </a:rPr>
              <a:t>adminarmc</a:t>
            </a:r>
            <a:r>
              <a:rPr lang="ko-KR" altLang="en-US" sz="1200" dirty="0"/>
              <a:t> </a:t>
            </a:r>
            <a:r>
              <a:rPr lang="ko-KR" altLang="en-US" sz="1200" dirty="0" err="1"/>
              <a:t>identified</a:t>
            </a:r>
            <a:r>
              <a:rPr lang="ko-KR" altLang="en-US" sz="1200" dirty="0"/>
              <a:t> </a:t>
            </a:r>
            <a:r>
              <a:rPr lang="ko-KR" altLang="en-US" sz="1200" dirty="0" err="1"/>
              <a:t>by</a:t>
            </a:r>
            <a:r>
              <a:rPr lang="ko-KR" altLang="en-US" sz="1200" dirty="0"/>
              <a:t> welcome1 </a:t>
            </a:r>
            <a:r>
              <a:rPr lang="ko-KR" altLang="en-US" sz="1200" dirty="0" err="1"/>
              <a:t>default</a:t>
            </a:r>
            <a:r>
              <a:rPr lang="ko-KR" altLang="en-US" sz="1200" dirty="0"/>
              <a:t> </a:t>
            </a:r>
            <a:r>
              <a:rPr lang="ko-KR" altLang="en-US" sz="1200" dirty="0" err="1"/>
              <a:t>tablespace</a:t>
            </a:r>
            <a:r>
              <a:rPr lang="ko-KR" altLang="en-US" sz="1200" dirty="0"/>
              <a:t> </a:t>
            </a:r>
            <a:r>
              <a:rPr lang="ko-KR" altLang="en-US" sz="1200" dirty="0" err="1" smtClean="0"/>
              <a:t>users</a:t>
            </a:r>
            <a:r>
              <a:rPr lang="ko-KR" altLang="en-US" sz="1200" dirty="0" smtClean="0"/>
              <a:t> </a:t>
            </a:r>
            <a:r>
              <a:rPr lang="en-US" altLang="ko-KR" sz="1200" dirty="0"/>
              <a:t>container=current</a:t>
            </a:r>
            <a:r>
              <a:rPr lang="ko-KR" altLang="en-US" sz="1200" dirty="0" smtClean="0"/>
              <a:t>;</a:t>
            </a:r>
            <a:endParaRPr lang="ko-KR" altLang="en-US" sz="1200" dirty="0"/>
          </a:p>
          <a:p>
            <a:pPr>
              <a:spcBef>
                <a:spcPts val="600"/>
              </a:spcBef>
            </a:pPr>
            <a:r>
              <a:rPr lang="ko-KR" altLang="en-US" sz="1200" dirty="0" err="1"/>
              <a:t>grant</a:t>
            </a:r>
            <a:r>
              <a:rPr lang="ko-KR" altLang="en-US" sz="1200" dirty="0"/>
              <a:t> </a:t>
            </a:r>
            <a:r>
              <a:rPr lang="ko-KR" altLang="en-US" sz="1200" dirty="0" err="1"/>
              <a:t>connect</a:t>
            </a:r>
            <a:r>
              <a:rPr lang="ko-KR" altLang="en-US" sz="1200" dirty="0"/>
              <a:t> </a:t>
            </a:r>
            <a:r>
              <a:rPr lang="ko-KR" altLang="en-US" sz="1200" dirty="0" err="1"/>
              <a:t>to</a:t>
            </a:r>
            <a:r>
              <a:rPr lang="ko-KR" altLang="en-US" sz="1200" dirty="0"/>
              <a:t> </a:t>
            </a:r>
            <a:r>
              <a:rPr lang="ko-KR" altLang="en-US" sz="1200" dirty="0" err="1" smtClean="0"/>
              <a:t>adminarmc</a:t>
            </a:r>
            <a:r>
              <a:rPr lang="ko-KR" altLang="en-US" sz="1200" dirty="0" smtClean="0"/>
              <a:t> </a:t>
            </a:r>
            <a:r>
              <a:rPr lang="en-US" altLang="ko-KR" sz="1200" dirty="0"/>
              <a:t>container=current</a:t>
            </a:r>
            <a:r>
              <a:rPr lang="ko-KR" altLang="en-US" sz="1200" dirty="0" smtClean="0"/>
              <a:t>;</a:t>
            </a:r>
            <a:endParaRPr lang="ko-KR" altLang="en-US" sz="1200" dirty="0"/>
          </a:p>
        </p:txBody>
      </p:sp>
    </p:spTree>
    <p:extLst>
      <p:ext uri="{BB962C8B-B14F-4D97-AF65-F5344CB8AC3E}">
        <p14:creationId xmlns:p14="http://schemas.microsoft.com/office/powerpoint/2010/main" val="291746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25</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941831" cy="369332"/>
          </a:xfrm>
          <a:prstGeom prst="rect">
            <a:avLst/>
          </a:prstGeom>
          <a:noFill/>
        </p:spPr>
        <p:txBody>
          <a:bodyPr wrap="none" rtlCol="0">
            <a:spAutoFit/>
          </a:bodyPr>
          <a:lstStyle/>
          <a:p>
            <a:r>
              <a:rPr lang="en-US" altLang="ko-KR" dirty="0" smtClean="0"/>
              <a:t>3. Application </a:t>
            </a:r>
            <a:r>
              <a:rPr lang="ko-KR" altLang="en-US" dirty="0" smtClean="0"/>
              <a:t>계정 만들기</a:t>
            </a:r>
            <a:endParaRPr lang="ko-KR" altLang="en-US" dirty="0"/>
          </a:p>
        </p:txBody>
      </p:sp>
      <p:sp>
        <p:nvSpPr>
          <p:cNvPr id="2" name="직사각형 1"/>
          <p:cNvSpPr/>
          <p:nvPr/>
        </p:nvSpPr>
        <p:spPr>
          <a:xfrm>
            <a:off x="612371" y="1429757"/>
            <a:ext cx="10651375" cy="2062103"/>
          </a:xfrm>
          <a:prstGeom prst="rect">
            <a:avLst/>
          </a:prstGeom>
        </p:spPr>
        <p:txBody>
          <a:bodyPr wrap="square">
            <a:spAutoFit/>
          </a:bodyPr>
          <a:lstStyle/>
          <a:p>
            <a:r>
              <a:rPr lang="en-US" altLang="ko-KR" sz="1600" dirty="0" smtClean="0"/>
              <a:t>3.3 </a:t>
            </a:r>
            <a:r>
              <a:rPr lang="ko-KR" altLang="en-US" sz="1600" dirty="0" smtClean="0"/>
              <a:t>액세스 권한 부여</a:t>
            </a:r>
            <a:endParaRPr lang="en-US" altLang="ko-KR" sz="1600" dirty="0" smtClean="0"/>
          </a:p>
          <a:p>
            <a:r>
              <a:rPr lang="ko-KR" altLang="en-US" sz="1600" dirty="0" err="1" smtClean="0"/>
              <a:t>conn</a:t>
            </a:r>
            <a:r>
              <a:rPr lang="ko-KR" altLang="en-US" sz="1600" dirty="0" smtClean="0"/>
              <a:t> </a:t>
            </a:r>
            <a:r>
              <a:rPr lang="ko-KR" altLang="en-US" sz="1600" dirty="0" err="1" smtClean="0"/>
              <a:t>handson</a:t>
            </a:r>
            <a:r>
              <a:rPr lang="ko-KR" altLang="en-US" sz="1600" dirty="0" smtClean="0"/>
              <a:t>/</a:t>
            </a:r>
            <a:r>
              <a:rPr lang="ko-KR" altLang="en-US" sz="1600" dirty="0" err="1" smtClean="0"/>
              <a:t>handson</a:t>
            </a:r>
            <a:r>
              <a:rPr lang="en-US" altLang="ko-KR" sz="1600" dirty="0" smtClean="0"/>
              <a:t>@</a:t>
            </a:r>
            <a:r>
              <a:rPr lang="en-US" altLang="ko-KR" sz="1600" dirty="0" err="1" smtClean="0"/>
              <a:t>pdbxx</a:t>
            </a:r>
            <a:endParaRPr lang="ko-KR" altLang="en-US" sz="1600" dirty="0"/>
          </a:p>
          <a:p>
            <a:endParaRPr lang="ko-KR" altLang="en-US" sz="1600" dirty="0"/>
          </a:p>
          <a:p>
            <a:r>
              <a:rPr lang="ko-KR" altLang="en-US" sz="1600" dirty="0" err="1" smtClean="0"/>
              <a:t>grant</a:t>
            </a:r>
            <a:r>
              <a:rPr lang="ko-KR" altLang="en-US" sz="1600" dirty="0" smtClean="0"/>
              <a:t> </a:t>
            </a:r>
            <a:r>
              <a:rPr lang="ko-KR" altLang="en-US" sz="1600" dirty="0" err="1" smtClean="0"/>
              <a:t>select</a:t>
            </a:r>
            <a:r>
              <a:rPr lang="ko-KR" altLang="en-US" sz="1600" dirty="0" smtClean="0"/>
              <a:t>, </a:t>
            </a:r>
            <a:r>
              <a:rPr lang="ko-KR" altLang="en-US" sz="1600" dirty="0" err="1" smtClean="0"/>
              <a:t>insert</a:t>
            </a:r>
            <a:r>
              <a:rPr lang="ko-KR" altLang="en-US" sz="1600" dirty="0" smtClean="0"/>
              <a:t>, </a:t>
            </a:r>
            <a:r>
              <a:rPr lang="ko-KR" altLang="en-US" sz="1600" dirty="0" err="1" smtClean="0"/>
              <a:t>update</a:t>
            </a:r>
            <a:r>
              <a:rPr lang="ko-KR" altLang="en-US" sz="1600" dirty="0" smtClean="0"/>
              <a:t>, </a:t>
            </a:r>
            <a:r>
              <a:rPr lang="ko-KR" altLang="en-US" sz="1600" dirty="0" err="1" smtClean="0"/>
              <a:t>delete</a:t>
            </a:r>
            <a:r>
              <a:rPr lang="ko-KR" altLang="en-US" sz="1600" dirty="0" smtClean="0"/>
              <a:t> </a:t>
            </a:r>
            <a:r>
              <a:rPr lang="ko-KR" altLang="en-US" sz="1600" dirty="0" err="1" smtClean="0"/>
              <a:t>on</a:t>
            </a:r>
            <a:r>
              <a:rPr lang="ko-KR" altLang="en-US" sz="1600" dirty="0" smtClean="0"/>
              <a:t> </a:t>
            </a:r>
            <a:r>
              <a:rPr lang="ko-KR" altLang="en-US" sz="1600" dirty="0" err="1" smtClean="0"/>
              <a:t>account_t</a:t>
            </a:r>
            <a:r>
              <a:rPr lang="ko-KR" altLang="en-US" sz="1600" dirty="0" smtClean="0"/>
              <a:t> </a:t>
            </a:r>
            <a:r>
              <a:rPr lang="ko-KR" altLang="en-US" sz="1600" dirty="0" err="1" smtClean="0"/>
              <a:t>to</a:t>
            </a:r>
            <a:r>
              <a:rPr lang="ko-KR" altLang="en-US" sz="1600" dirty="0" smtClean="0"/>
              <a:t> </a:t>
            </a:r>
            <a:r>
              <a:rPr lang="ko-KR" altLang="en-US" sz="1600" dirty="0" err="1" smtClean="0"/>
              <a:t>appuser</a:t>
            </a:r>
            <a:r>
              <a:rPr lang="ko-KR" altLang="en-US" sz="1600" dirty="0" smtClean="0"/>
              <a:t>, </a:t>
            </a:r>
            <a:r>
              <a:rPr lang="ko-KR" altLang="en-US" sz="1600" dirty="0" err="1" smtClean="0"/>
              <a:t>adminar</a:t>
            </a:r>
            <a:r>
              <a:rPr lang="ko-KR" altLang="en-US" sz="1600" dirty="0" smtClean="0"/>
              <a:t>, </a:t>
            </a:r>
            <a:r>
              <a:rPr lang="ko-KR" altLang="en-US" sz="1600" dirty="0" err="1" smtClean="0"/>
              <a:t>adminnv</a:t>
            </a:r>
            <a:r>
              <a:rPr lang="ko-KR" altLang="en-US" sz="1600" dirty="0" smtClean="0"/>
              <a:t>, </a:t>
            </a:r>
            <a:r>
              <a:rPr lang="ko-KR" altLang="en-US" sz="1600" dirty="0" err="1" smtClean="0"/>
              <a:t>adminaf</a:t>
            </a:r>
            <a:r>
              <a:rPr lang="ko-KR" altLang="en-US" sz="1600" dirty="0" smtClean="0"/>
              <a:t>, </a:t>
            </a:r>
            <a:r>
              <a:rPr lang="ko-KR" altLang="en-US" sz="1600" dirty="0" err="1" smtClean="0"/>
              <a:t>adminarmil</a:t>
            </a:r>
            <a:r>
              <a:rPr lang="ko-KR" altLang="en-US" sz="1600" dirty="0" smtClean="0"/>
              <a:t>, </a:t>
            </a:r>
            <a:r>
              <a:rPr lang="ko-KR" altLang="en-US" sz="1600" dirty="0" err="1" smtClean="0"/>
              <a:t>adminarmc</a:t>
            </a:r>
            <a:r>
              <a:rPr lang="ko-KR" altLang="en-US" sz="1600" dirty="0" smtClean="0"/>
              <a:t> </a:t>
            </a:r>
            <a:r>
              <a:rPr lang="en-US" altLang="ko-KR" sz="1600" dirty="0" smtClean="0"/>
              <a:t>container=current</a:t>
            </a:r>
            <a:r>
              <a:rPr lang="ko-KR" altLang="en-US" sz="1600" dirty="0" smtClean="0"/>
              <a:t>;</a:t>
            </a:r>
          </a:p>
          <a:p>
            <a:endParaRPr lang="ko-KR" altLang="en-US" sz="1600" dirty="0"/>
          </a:p>
          <a:p>
            <a:r>
              <a:rPr lang="ko-KR" altLang="en-US" sz="1600" dirty="0" err="1"/>
              <a:t>grant</a:t>
            </a:r>
            <a:r>
              <a:rPr lang="ko-KR" altLang="en-US" sz="1600" dirty="0"/>
              <a:t> </a:t>
            </a:r>
            <a:r>
              <a:rPr lang="ko-KR" altLang="en-US" sz="1600" dirty="0" err="1"/>
              <a:t>select</a:t>
            </a:r>
            <a:r>
              <a:rPr lang="ko-KR" altLang="en-US" sz="1600" dirty="0"/>
              <a:t>, </a:t>
            </a:r>
            <a:r>
              <a:rPr lang="ko-KR" altLang="en-US" sz="1600" dirty="0" err="1"/>
              <a:t>insert</a:t>
            </a:r>
            <a:r>
              <a:rPr lang="ko-KR" altLang="en-US" sz="1600" dirty="0"/>
              <a:t>, </a:t>
            </a:r>
            <a:r>
              <a:rPr lang="ko-KR" altLang="en-US" sz="1600" dirty="0" err="1"/>
              <a:t>update</a:t>
            </a:r>
            <a:r>
              <a:rPr lang="ko-KR" altLang="en-US" sz="1600" dirty="0"/>
              <a:t>, </a:t>
            </a:r>
            <a:r>
              <a:rPr lang="ko-KR" altLang="en-US" sz="1600" dirty="0" err="1"/>
              <a:t>delete</a:t>
            </a:r>
            <a:r>
              <a:rPr lang="ko-KR" altLang="en-US" sz="1600" dirty="0"/>
              <a:t> </a:t>
            </a:r>
            <a:r>
              <a:rPr lang="ko-KR" altLang="en-US" sz="1600" dirty="0" err="1"/>
              <a:t>on</a:t>
            </a:r>
            <a:r>
              <a:rPr lang="ko-KR" altLang="en-US" sz="1600" dirty="0"/>
              <a:t> </a:t>
            </a:r>
            <a:r>
              <a:rPr lang="ko-KR" altLang="en-US" sz="1600" dirty="0" err="1"/>
              <a:t>evaluate_t</a:t>
            </a:r>
            <a:r>
              <a:rPr lang="ko-KR" altLang="en-US" sz="1600" dirty="0"/>
              <a:t> </a:t>
            </a:r>
            <a:r>
              <a:rPr lang="ko-KR" altLang="en-US" sz="1600" dirty="0" err="1"/>
              <a:t>to</a:t>
            </a:r>
            <a:r>
              <a:rPr lang="ko-KR" altLang="en-US" sz="1600" dirty="0"/>
              <a:t> </a:t>
            </a:r>
            <a:r>
              <a:rPr lang="ko-KR" altLang="en-US" sz="1600" dirty="0" err="1"/>
              <a:t>appuser</a:t>
            </a:r>
            <a:r>
              <a:rPr lang="ko-KR" altLang="en-US" sz="1600" dirty="0"/>
              <a:t>, </a:t>
            </a:r>
            <a:r>
              <a:rPr lang="ko-KR" altLang="en-US" sz="1600" dirty="0" err="1"/>
              <a:t>adminar</a:t>
            </a:r>
            <a:r>
              <a:rPr lang="ko-KR" altLang="en-US" sz="1600" dirty="0"/>
              <a:t>, </a:t>
            </a:r>
            <a:r>
              <a:rPr lang="ko-KR" altLang="en-US" sz="1600" dirty="0" err="1"/>
              <a:t>adminnv</a:t>
            </a:r>
            <a:r>
              <a:rPr lang="ko-KR" altLang="en-US" sz="1600" dirty="0"/>
              <a:t>, </a:t>
            </a:r>
            <a:r>
              <a:rPr lang="ko-KR" altLang="en-US" sz="1600" dirty="0" err="1"/>
              <a:t>adminaf</a:t>
            </a:r>
            <a:r>
              <a:rPr lang="ko-KR" altLang="en-US" sz="1600" dirty="0"/>
              <a:t>, </a:t>
            </a:r>
            <a:r>
              <a:rPr lang="ko-KR" altLang="en-US" sz="1600" dirty="0" err="1"/>
              <a:t>adminarmil</a:t>
            </a:r>
            <a:r>
              <a:rPr lang="ko-KR" altLang="en-US" sz="1600" dirty="0"/>
              <a:t>, </a:t>
            </a:r>
            <a:r>
              <a:rPr lang="ko-KR" altLang="en-US" sz="1600" dirty="0" err="1" smtClean="0"/>
              <a:t>adminarmc</a:t>
            </a:r>
            <a:r>
              <a:rPr lang="ko-KR" altLang="en-US" sz="1600" dirty="0" smtClean="0"/>
              <a:t> </a:t>
            </a:r>
            <a:r>
              <a:rPr lang="en-US" altLang="ko-KR" sz="1600" dirty="0"/>
              <a:t>container=current</a:t>
            </a:r>
            <a:r>
              <a:rPr lang="ko-KR" altLang="en-US" sz="1600" dirty="0" smtClean="0"/>
              <a:t>;</a:t>
            </a:r>
            <a:endParaRPr lang="ko-KR" altLang="en-US" sz="1600" dirty="0"/>
          </a:p>
        </p:txBody>
      </p:sp>
    </p:spTree>
    <p:extLst>
      <p:ext uri="{BB962C8B-B14F-4D97-AF65-F5344CB8AC3E}">
        <p14:creationId xmlns:p14="http://schemas.microsoft.com/office/powerpoint/2010/main" val="215618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26</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941831" cy="369332"/>
          </a:xfrm>
          <a:prstGeom prst="rect">
            <a:avLst/>
          </a:prstGeom>
          <a:noFill/>
        </p:spPr>
        <p:txBody>
          <a:bodyPr wrap="none" rtlCol="0">
            <a:spAutoFit/>
          </a:bodyPr>
          <a:lstStyle/>
          <a:p>
            <a:r>
              <a:rPr lang="en-US" altLang="ko-KR" dirty="0" smtClean="0"/>
              <a:t>3. Application </a:t>
            </a:r>
            <a:r>
              <a:rPr lang="ko-KR" altLang="en-US" dirty="0" smtClean="0"/>
              <a:t>계정 만들기</a:t>
            </a:r>
            <a:endParaRPr lang="ko-KR" altLang="en-US" dirty="0"/>
          </a:p>
        </p:txBody>
      </p:sp>
      <p:sp>
        <p:nvSpPr>
          <p:cNvPr id="3" name="직사각형 2"/>
          <p:cNvSpPr/>
          <p:nvPr/>
        </p:nvSpPr>
        <p:spPr>
          <a:xfrm>
            <a:off x="595746" y="1214191"/>
            <a:ext cx="6096000" cy="4585871"/>
          </a:xfrm>
          <a:prstGeom prst="rect">
            <a:avLst/>
          </a:prstGeom>
        </p:spPr>
        <p:txBody>
          <a:bodyPr>
            <a:spAutoFit/>
          </a:bodyPr>
          <a:lstStyle/>
          <a:p>
            <a:r>
              <a:rPr lang="en-US" altLang="ko-KR" sz="1600" dirty="0" smtClean="0"/>
              <a:t>3.3 </a:t>
            </a:r>
            <a:r>
              <a:rPr lang="ko-KR" altLang="en-US" sz="1600" dirty="0" smtClean="0"/>
              <a:t>데이터 확인</a:t>
            </a:r>
            <a:endParaRPr lang="en-US" altLang="ko-KR" sz="1600" dirty="0" smtClean="0"/>
          </a:p>
          <a:p>
            <a:r>
              <a:rPr lang="ko-KR" altLang="en-US" sz="1200" dirty="0" err="1" smtClean="0"/>
              <a:t>conn</a:t>
            </a:r>
            <a:r>
              <a:rPr lang="ko-KR" altLang="en-US" sz="1200" dirty="0" smtClean="0"/>
              <a:t> </a:t>
            </a:r>
            <a:r>
              <a:rPr lang="ko-KR" altLang="en-US" sz="1200" dirty="0" err="1" smtClean="0"/>
              <a:t>appuser</a:t>
            </a:r>
            <a:r>
              <a:rPr lang="ko-KR" altLang="en-US" sz="1200" dirty="0" smtClean="0"/>
              <a:t>/</a:t>
            </a:r>
            <a:r>
              <a:rPr lang="en-US" altLang="ko-KR" sz="1200" dirty="0" smtClean="0"/>
              <a:t>welcome1@pdbxx</a:t>
            </a:r>
            <a:endParaRPr lang="ko-KR" altLang="en-US" sz="1200" dirty="0"/>
          </a:p>
          <a:p>
            <a:endParaRPr lang="ko-KR" altLang="en-US" sz="1200" dirty="0"/>
          </a:p>
          <a:p>
            <a:r>
              <a:rPr lang="ko-KR" altLang="en-US" sz="1200" dirty="0" err="1"/>
              <a:t>column</a:t>
            </a:r>
            <a:r>
              <a:rPr lang="ko-KR" altLang="en-US" sz="1200" dirty="0"/>
              <a:t> </a:t>
            </a:r>
            <a:r>
              <a:rPr lang="ko-KR" altLang="en-US" sz="1200" dirty="0" err="1"/>
              <a:t>empno</a:t>
            </a:r>
            <a:r>
              <a:rPr lang="ko-KR" altLang="en-US" sz="1200" dirty="0"/>
              <a:t> </a:t>
            </a:r>
            <a:r>
              <a:rPr lang="ko-KR" altLang="en-US" sz="1200" dirty="0" err="1"/>
              <a:t>format</a:t>
            </a:r>
            <a:r>
              <a:rPr lang="ko-KR" altLang="en-US" sz="1200" dirty="0"/>
              <a:t> a12</a:t>
            </a:r>
          </a:p>
          <a:p>
            <a:r>
              <a:rPr lang="ko-KR" altLang="en-US" sz="1200" dirty="0" err="1"/>
              <a:t>select</a:t>
            </a:r>
            <a:r>
              <a:rPr lang="ko-KR" altLang="en-US" sz="1200" dirty="0"/>
              <a:t> * </a:t>
            </a:r>
            <a:r>
              <a:rPr lang="ko-KR" altLang="en-US" sz="1200" dirty="0" err="1"/>
              <a:t>from</a:t>
            </a:r>
            <a:r>
              <a:rPr lang="ko-KR" altLang="en-US" sz="1200" dirty="0"/>
              <a:t> </a:t>
            </a:r>
            <a:r>
              <a:rPr lang="ko-KR" altLang="en-US" sz="1200" dirty="0" err="1"/>
              <a:t>handson.evaluate_t</a:t>
            </a:r>
            <a:r>
              <a:rPr lang="ko-KR" altLang="en-US" sz="1200" dirty="0"/>
              <a:t> ;</a:t>
            </a:r>
          </a:p>
          <a:p>
            <a:endParaRPr lang="ko-KR" altLang="en-US" sz="1200" dirty="0"/>
          </a:p>
          <a:p>
            <a:r>
              <a:rPr lang="ko-KR" altLang="en-US" sz="1200" dirty="0"/>
              <a:t>EMPNO        FST_EV SND_EV FIN_EV EMP_SOSOK_CD EMP_SB_CD</a:t>
            </a:r>
          </a:p>
          <a:p>
            <a:r>
              <a:rPr lang="ko-KR" altLang="en-US" sz="1200" dirty="0"/>
              <a:t>------------ ------ ------ ------ ------------ ------------------</a:t>
            </a:r>
          </a:p>
          <a:p>
            <a:r>
              <a:rPr lang="ko-KR" altLang="en-US" sz="1200" dirty="0"/>
              <a:t>21-10011     4      4             AR           MIL</a:t>
            </a:r>
          </a:p>
          <a:p>
            <a:r>
              <a:rPr lang="ko-KR" altLang="en-US" sz="1200" dirty="0"/>
              <a:t>21-10102     1      2      2      AR           MIL</a:t>
            </a:r>
          </a:p>
          <a:p>
            <a:r>
              <a:rPr lang="ko-KR" altLang="en-US" sz="1200" dirty="0"/>
              <a:t>21-10203     2      2      2      AR           MIL</a:t>
            </a:r>
          </a:p>
          <a:p>
            <a:r>
              <a:rPr lang="ko-KR" altLang="en-US" sz="1200" dirty="0"/>
              <a:t>21-10044     3      3      2      AR           MC</a:t>
            </a:r>
          </a:p>
          <a:p>
            <a:r>
              <a:rPr lang="ko-KR" altLang="en-US" sz="1200" dirty="0"/>
              <a:t>21-15005     3      3      3      AR           MIL</a:t>
            </a:r>
          </a:p>
          <a:p>
            <a:r>
              <a:rPr lang="ko-KR" altLang="en-US" sz="1200" dirty="0"/>
              <a:t>21-10106     1      5             AR           MC</a:t>
            </a:r>
          </a:p>
          <a:p>
            <a:r>
              <a:rPr lang="ko-KR" altLang="en-US" sz="1200" dirty="0"/>
              <a:t>21-10307     2      1      1      AR           MIL</a:t>
            </a:r>
          </a:p>
          <a:p>
            <a:r>
              <a:rPr lang="en-US" altLang="ko-KR" sz="1200" dirty="0" smtClean="0"/>
              <a:t>~</a:t>
            </a:r>
          </a:p>
          <a:p>
            <a:r>
              <a:rPr lang="en-US" altLang="ko-KR" sz="1200" dirty="0"/>
              <a:t>~</a:t>
            </a:r>
            <a:endParaRPr lang="ko-KR" altLang="en-US" sz="1200" dirty="0"/>
          </a:p>
          <a:p>
            <a:r>
              <a:rPr lang="ko-KR" altLang="en-US" sz="1200" dirty="0"/>
              <a:t>21-30806     1      2             AF           MIL</a:t>
            </a:r>
          </a:p>
          <a:p>
            <a:r>
              <a:rPr lang="ko-KR" altLang="en-US" sz="1200" dirty="0"/>
              <a:t>21-30047     2      2      2      AF           MC</a:t>
            </a:r>
          </a:p>
          <a:p>
            <a:r>
              <a:rPr lang="ko-KR" altLang="en-US" sz="1200" dirty="0"/>
              <a:t>21-30078     3      2      2      AF           MIL</a:t>
            </a:r>
          </a:p>
          <a:p>
            <a:r>
              <a:rPr lang="ko-KR" altLang="en-US" sz="1200" dirty="0"/>
              <a:t>21-30309     3      3      3      AF           MIL</a:t>
            </a:r>
          </a:p>
          <a:p>
            <a:r>
              <a:rPr lang="ko-KR" altLang="en-US" sz="1200" dirty="0"/>
              <a:t>21-30010     2      2      2      AF           MIL</a:t>
            </a:r>
          </a:p>
          <a:p>
            <a:endParaRPr lang="ko-KR" altLang="en-US" sz="1200" dirty="0"/>
          </a:p>
          <a:p>
            <a:r>
              <a:rPr lang="ko-KR" altLang="en-US" sz="1200" dirty="0"/>
              <a:t>30 행이 선택되었습니다.</a:t>
            </a:r>
          </a:p>
        </p:txBody>
      </p:sp>
      <p:sp>
        <p:nvSpPr>
          <p:cNvPr id="4" name="직사각형 3"/>
          <p:cNvSpPr/>
          <p:nvPr/>
        </p:nvSpPr>
        <p:spPr>
          <a:xfrm>
            <a:off x="6095999" y="1270432"/>
            <a:ext cx="5022273" cy="4154984"/>
          </a:xfrm>
          <a:prstGeom prst="rect">
            <a:avLst/>
          </a:prstGeom>
        </p:spPr>
        <p:txBody>
          <a:bodyPr wrap="square">
            <a:spAutoFit/>
          </a:bodyPr>
          <a:lstStyle/>
          <a:p>
            <a:r>
              <a:rPr lang="ko-KR" altLang="en-US" sz="1200" dirty="0" err="1"/>
              <a:t>conn</a:t>
            </a:r>
            <a:r>
              <a:rPr lang="ko-KR" altLang="en-US" sz="1200" dirty="0"/>
              <a:t> </a:t>
            </a:r>
            <a:r>
              <a:rPr lang="ko-KR" altLang="en-US" sz="1200" dirty="0" err="1" smtClean="0"/>
              <a:t>adminarmil</a:t>
            </a:r>
            <a:r>
              <a:rPr lang="ko-KR" altLang="en-US" sz="1200" dirty="0" smtClean="0"/>
              <a:t>/welcome1</a:t>
            </a:r>
            <a:r>
              <a:rPr lang="en-US" altLang="ko-KR" sz="1200" dirty="0" smtClean="0"/>
              <a:t>@</a:t>
            </a:r>
            <a:r>
              <a:rPr lang="en-US" altLang="ko-KR" sz="1200" dirty="0" err="1" smtClean="0"/>
              <a:t>pdbxx</a:t>
            </a:r>
            <a:endParaRPr lang="ko-KR" altLang="en-US" sz="1200" dirty="0"/>
          </a:p>
          <a:p>
            <a:endParaRPr lang="ko-KR" altLang="en-US" sz="1200" dirty="0"/>
          </a:p>
          <a:p>
            <a:r>
              <a:rPr lang="ko-KR" altLang="en-US" sz="1200" dirty="0" err="1"/>
              <a:t>column</a:t>
            </a:r>
            <a:r>
              <a:rPr lang="ko-KR" altLang="en-US" sz="1200" dirty="0"/>
              <a:t> </a:t>
            </a:r>
            <a:r>
              <a:rPr lang="ko-KR" altLang="en-US" sz="1200" dirty="0" err="1"/>
              <a:t>empno</a:t>
            </a:r>
            <a:r>
              <a:rPr lang="ko-KR" altLang="en-US" sz="1200" dirty="0"/>
              <a:t> </a:t>
            </a:r>
            <a:r>
              <a:rPr lang="ko-KR" altLang="en-US" sz="1200" dirty="0" err="1"/>
              <a:t>format</a:t>
            </a:r>
            <a:r>
              <a:rPr lang="ko-KR" altLang="en-US" sz="1200" dirty="0"/>
              <a:t> a12</a:t>
            </a:r>
          </a:p>
          <a:p>
            <a:r>
              <a:rPr lang="ko-KR" altLang="en-US" sz="1200" dirty="0" err="1"/>
              <a:t>select</a:t>
            </a:r>
            <a:r>
              <a:rPr lang="ko-KR" altLang="en-US" sz="1200" dirty="0"/>
              <a:t> * </a:t>
            </a:r>
            <a:r>
              <a:rPr lang="ko-KR" altLang="en-US" sz="1200" dirty="0" err="1"/>
              <a:t>from</a:t>
            </a:r>
            <a:r>
              <a:rPr lang="ko-KR" altLang="en-US" sz="1200" dirty="0"/>
              <a:t> </a:t>
            </a:r>
            <a:r>
              <a:rPr lang="ko-KR" altLang="en-US" sz="1200" dirty="0" err="1"/>
              <a:t>handson.evaluate_t</a:t>
            </a:r>
            <a:r>
              <a:rPr lang="ko-KR" altLang="en-US" sz="1200" dirty="0"/>
              <a:t> ;</a:t>
            </a:r>
          </a:p>
          <a:p>
            <a:endParaRPr lang="ko-KR" altLang="en-US" sz="1200" dirty="0"/>
          </a:p>
          <a:p>
            <a:r>
              <a:rPr lang="ko-KR" altLang="en-US" sz="1200" dirty="0"/>
              <a:t>EMPNO        FST_EV SND_EV FIN_EV EMP_SOSOK_CD EMP_SB_CD</a:t>
            </a:r>
          </a:p>
          <a:p>
            <a:r>
              <a:rPr lang="ko-KR" altLang="en-US" sz="1200" dirty="0"/>
              <a:t>------------ ------ ------ ------ ------------ ------------------</a:t>
            </a:r>
          </a:p>
          <a:p>
            <a:r>
              <a:rPr lang="ko-KR" altLang="en-US" sz="1200" dirty="0"/>
              <a:t>21-10011     4      4             AR           MIL</a:t>
            </a:r>
          </a:p>
          <a:p>
            <a:r>
              <a:rPr lang="ko-KR" altLang="en-US" sz="1200" dirty="0"/>
              <a:t>21-10102     1      2      2      AR           MIL</a:t>
            </a:r>
          </a:p>
          <a:p>
            <a:r>
              <a:rPr lang="ko-KR" altLang="en-US" sz="1200" dirty="0"/>
              <a:t>21-10203     2      2      2      AR           MIL</a:t>
            </a:r>
          </a:p>
          <a:p>
            <a:r>
              <a:rPr lang="ko-KR" altLang="en-US" sz="1200" dirty="0"/>
              <a:t>21-10044     3      3      2      AR           MC</a:t>
            </a:r>
          </a:p>
          <a:p>
            <a:r>
              <a:rPr lang="ko-KR" altLang="en-US" sz="1200" dirty="0"/>
              <a:t>21-15005     3      3      3      AR           MIL</a:t>
            </a:r>
          </a:p>
          <a:p>
            <a:r>
              <a:rPr lang="ko-KR" altLang="en-US" sz="1200" dirty="0"/>
              <a:t>21-10106     1      5             AR           MC</a:t>
            </a:r>
          </a:p>
          <a:p>
            <a:r>
              <a:rPr lang="ko-KR" altLang="en-US" sz="1200" dirty="0"/>
              <a:t>21-10307     2      1      1      AR           MIL</a:t>
            </a:r>
          </a:p>
          <a:p>
            <a:r>
              <a:rPr lang="ko-KR" altLang="en-US" sz="1200" dirty="0"/>
              <a:t>21-10038     2      2      2      AR           MIL</a:t>
            </a:r>
          </a:p>
          <a:p>
            <a:r>
              <a:rPr lang="en-US" altLang="ko-KR" sz="1200" dirty="0" smtClean="0"/>
              <a:t>~</a:t>
            </a:r>
          </a:p>
          <a:p>
            <a:r>
              <a:rPr lang="en-US" altLang="ko-KR" sz="1200" dirty="0"/>
              <a:t>~</a:t>
            </a:r>
            <a:endParaRPr lang="ko-KR" altLang="en-US" sz="1200" dirty="0"/>
          </a:p>
          <a:p>
            <a:r>
              <a:rPr lang="ko-KR" altLang="en-US" sz="1200" dirty="0"/>
              <a:t>21-30078     3      2      2      AF           MIL</a:t>
            </a:r>
          </a:p>
          <a:p>
            <a:r>
              <a:rPr lang="ko-KR" altLang="en-US" sz="1200" dirty="0"/>
              <a:t>21-30309     3      3      3      AF           MIL</a:t>
            </a:r>
          </a:p>
          <a:p>
            <a:r>
              <a:rPr lang="ko-KR" altLang="en-US" sz="1200" dirty="0"/>
              <a:t>21-30010     2      2      2      AF           MIL</a:t>
            </a:r>
          </a:p>
          <a:p>
            <a:endParaRPr lang="ko-KR" altLang="en-US" sz="1200" dirty="0"/>
          </a:p>
          <a:p>
            <a:r>
              <a:rPr lang="ko-KR" altLang="en-US" sz="1200" dirty="0"/>
              <a:t>30 행이 선택되었습니다.</a:t>
            </a:r>
          </a:p>
        </p:txBody>
      </p:sp>
      <p:sp>
        <p:nvSpPr>
          <p:cNvPr id="7" name="직사각형 6"/>
          <p:cNvSpPr/>
          <p:nvPr/>
        </p:nvSpPr>
        <p:spPr>
          <a:xfrm>
            <a:off x="595746" y="5763519"/>
            <a:ext cx="11008822" cy="307777"/>
          </a:xfrm>
          <a:prstGeom prst="rect">
            <a:avLst/>
          </a:prstGeom>
        </p:spPr>
        <p:txBody>
          <a:bodyPr wrap="square">
            <a:spAutoFit/>
          </a:bodyPr>
          <a:lstStyle/>
          <a:p>
            <a:r>
              <a:rPr lang="ko-KR" altLang="en-US" sz="1400" dirty="0"/>
              <a:t>똑 같은 방법으로 </a:t>
            </a:r>
            <a:r>
              <a:rPr lang="ko-KR" altLang="en-US" sz="1400" dirty="0" err="1"/>
              <a:t>adminaf</a:t>
            </a:r>
            <a:r>
              <a:rPr lang="ko-KR" altLang="en-US" sz="1400" dirty="0"/>
              <a:t>, </a:t>
            </a:r>
            <a:r>
              <a:rPr lang="ko-KR" altLang="en-US" sz="1400" dirty="0" err="1"/>
              <a:t>adminnv</a:t>
            </a:r>
            <a:r>
              <a:rPr lang="ko-KR" altLang="en-US" sz="1400" dirty="0"/>
              <a:t> 등의 다른 계정으로 로그인 하여 </a:t>
            </a:r>
            <a:r>
              <a:rPr lang="ko-KR" altLang="en-US" sz="1400" dirty="0" err="1"/>
              <a:t>evaluate_t</a:t>
            </a:r>
            <a:r>
              <a:rPr lang="ko-KR" altLang="en-US" sz="1400" dirty="0"/>
              <a:t> 테이블의 데이터가 조회되는지 확인 합니다.</a:t>
            </a:r>
          </a:p>
        </p:txBody>
      </p:sp>
    </p:spTree>
    <p:extLst>
      <p:ext uri="{BB962C8B-B14F-4D97-AF65-F5344CB8AC3E}">
        <p14:creationId xmlns:p14="http://schemas.microsoft.com/office/powerpoint/2010/main" val="352983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27</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868093" cy="369332"/>
          </a:xfrm>
          <a:prstGeom prst="rect">
            <a:avLst/>
          </a:prstGeom>
          <a:noFill/>
        </p:spPr>
        <p:txBody>
          <a:bodyPr wrap="none" rtlCol="0">
            <a:spAutoFit/>
          </a:bodyPr>
          <a:lstStyle/>
          <a:p>
            <a:r>
              <a:rPr lang="en-US" altLang="ko-KR" dirty="0" smtClean="0"/>
              <a:t>3. Application </a:t>
            </a:r>
            <a:r>
              <a:rPr lang="ko-KR" altLang="en-US" dirty="0" smtClean="0"/>
              <a:t>계정 만들기</a:t>
            </a:r>
            <a:endParaRPr lang="ko-KR" altLang="en-US" dirty="0"/>
          </a:p>
        </p:txBody>
      </p:sp>
      <p:sp>
        <p:nvSpPr>
          <p:cNvPr id="3" name="직사각형 2"/>
          <p:cNvSpPr/>
          <p:nvPr/>
        </p:nvSpPr>
        <p:spPr>
          <a:xfrm>
            <a:off x="673399" y="1257538"/>
            <a:ext cx="5604737" cy="3323987"/>
          </a:xfrm>
          <a:prstGeom prst="rect">
            <a:avLst/>
          </a:prstGeom>
        </p:spPr>
        <p:txBody>
          <a:bodyPr wrap="square">
            <a:spAutoFit/>
          </a:bodyPr>
          <a:lstStyle/>
          <a:p>
            <a:r>
              <a:rPr lang="ko-KR" altLang="en-US" sz="1400" dirty="0" err="1"/>
              <a:t>conn</a:t>
            </a:r>
            <a:r>
              <a:rPr lang="ko-KR" altLang="en-US" sz="1400" dirty="0"/>
              <a:t> </a:t>
            </a:r>
            <a:r>
              <a:rPr lang="ko-KR" altLang="en-US" sz="1400" dirty="0" err="1" smtClean="0"/>
              <a:t>appuser</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err="1"/>
              <a:t>column</a:t>
            </a:r>
            <a:r>
              <a:rPr lang="ko-KR" altLang="en-US" sz="1400" dirty="0"/>
              <a:t> </a:t>
            </a:r>
            <a:r>
              <a:rPr lang="ko-KR" altLang="en-US" sz="1400" dirty="0" err="1"/>
              <a:t>empno</a:t>
            </a:r>
            <a:r>
              <a:rPr lang="ko-KR" altLang="en-US" sz="1400" dirty="0"/>
              <a:t> </a:t>
            </a:r>
            <a:r>
              <a:rPr lang="ko-KR" altLang="en-US" sz="1400" dirty="0" err="1"/>
              <a:t>format</a:t>
            </a:r>
            <a:r>
              <a:rPr lang="ko-KR" altLang="en-US" sz="1400" dirty="0"/>
              <a:t> a12</a:t>
            </a:r>
          </a:p>
          <a:p>
            <a:endParaRPr lang="en-US" altLang="ko-KR" sz="1400" dirty="0" smtClean="0"/>
          </a:p>
          <a:p>
            <a:r>
              <a:rPr lang="ko-KR" altLang="en-US" sz="1400" dirty="0" err="1" smtClean="0"/>
              <a:t>select</a:t>
            </a:r>
            <a:r>
              <a:rPr lang="ko-KR" altLang="en-US" sz="1400" dirty="0" smtClean="0"/>
              <a:t> </a:t>
            </a:r>
            <a:r>
              <a:rPr lang="ko-KR" altLang="en-US" sz="1400" dirty="0" err="1"/>
              <a:t>acct_id</a:t>
            </a:r>
            <a:r>
              <a:rPr lang="ko-KR" altLang="en-US" sz="1400" dirty="0"/>
              <a:t>, </a:t>
            </a:r>
            <a:r>
              <a:rPr lang="ko-KR" altLang="en-US" sz="1400" dirty="0" err="1"/>
              <a:t>data_zone</a:t>
            </a:r>
            <a:r>
              <a:rPr lang="ko-KR" altLang="en-US" sz="1400" dirty="0"/>
              <a:t> </a:t>
            </a:r>
            <a:r>
              <a:rPr lang="ko-KR" altLang="en-US" sz="1400" dirty="0" err="1"/>
              <a:t>from</a:t>
            </a:r>
            <a:r>
              <a:rPr lang="ko-KR" altLang="en-US" sz="1400" dirty="0"/>
              <a:t> </a:t>
            </a:r>
            <a:r>
              <a:rPr lang="en-US" altLang="ko-KR" sz="1400" dirty="0" err="1" smtClean="0"/>
              <a:t>handson</a:t>
            </a:r>
            <a:r>
              <a:rPr lang="en-US" altLang="ko-KR" sz="1400" dirty="0" smtClean="0"/>
              <a:t>.</a:t>
            </a:r>
            <a:r>
              <a:rPr lang="ko-KR" altLang="en-US" sz="1400" dirty="0" err="1" smtClean="0"/>
              <a:t>account_t</a:t>
            </a:r>
            <a:r>
              <a:rPr lang="ko-KR" altLang="en-US" sz="1400" dirty="0"/>
              <a:t>;</a:t>
            </a:r>
          </a:p>
          <a:p>
            <a:endParaRPr lang="ko-KR" altLang="en-US" sz="1400" dirty="0"/>
          </a:p>
          <a:p>
            <a:r>
              <a:rPr lang="ko-KR" altLang="en-US" sz="1400" dirty="0"/>
              <a:t>ACCT_ID              DATA_ZONE</a:t>
            </a:r>
          </a:p>
          <a:p>
            <a:r>
              <a:rPr lang="ko-KR" altLang="en-US" sz="1400" dirty="0"/>
              <a:t>-------------------- ----------</a:t>
            </a:r>
          </a:p>
          <a:p>
            <a:r>
              <a:rPr lang="ko-KR" altLang="en-US" sz="1400" dirty="0"/>
              <a:t>ADMINAR              AR</a:t>
            </a:r>
          </a:p>
          <a:p>
            <a:r>
              <a:rPr lang="ko-KR" altLang="en-US" sz="1400" dirty="0"/>
              <a:t>ADMINARMC            ARMC</a:t>
            </a:r>
          </a:p>
          <a:p>
            <a:r>
              <a:rPr lang="ko-KR" altLang="en-US" sz="1400" dirty="0"/>
              <a:t>ADMINARAD            ARMIL</a:t>
            </a:r>
          </a:p>
          <a:p>
            <a:r>
              <a:rPr lang="ko-KR" altLang="en-US" sz="1400" dirty="0"/>
              <a:t>ADMINNV              NV</a:t>
            </a:r>
          </a:p>
          <a:p>
            <a:r>
              <a:rPr lang="ko-KR" altLang="en-US" sz="1400" dirty="0"/>
              <a:t>ADMINAF              AF</a:t>
            </a:r>
          </a:p>
          <a:p>
            <a:r>
              <a:rPr lang="ko-KR" altLang="en-US" sz="1400" dirty="0" smtClean="0"/>
              <a:t>;</a:t>
            </a:r>
            <a:endParaRPr lang="ko-KR" altLang="en-US" sz="1400" dirty="0"/>
          </a:p>
          <a:p>
            <a:endParaRPr lang="ko-KR" altLang="en-US" sz="1400" dirty="0"/>
          </a:p>
        </p:txBody>
      </p:sp>
    </p:spTree>
    <p:extLst>
      <p:ext uri="{BB962C8B-B14F-4D97-AF65-F5344CB8AC3E}">
        <p14:creationId xmlns:p14="http://schemas.microsoft.com/office/powerpoint/2010/main" val="3105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28</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979405" cy="369332"/>
          </a:xfrm>
          <a:prstGeom prst="rect">
            <a:avLst/>
          </a:prstGeom>
          <a:noFill/>
        </p:spPr>
        <p:txBody>
          <a:bodyPr wrap="none" rtlCol="0">
            <a:spAutoFit/>
          </a:bodyPr>
          <a:lstStyle/>
          <a:p>
            <a:r>
              <a:rPr lang="en-US" altLang="ko-KR" dirty="0" smtClean="0"/>
              <a:t>4. Application</a:t>
            </a:r>
            <a:r>
              <a:rPr lang="ko-KR" altLang="en-US" dirty="0" smtClean="0"/>
              <a:t> </a:t>
            </a:r>
            <a:r>
              <a:rPr lang="en-US" altLang="ko-KR" dirty="0" smtClean="0"/>
              <a:t>context </a:t>
            </a:r>
            <a:r>
              <a:rPr lang="ko-KR" altLang="en-US" dirty="0" smtClean="0"/>
              <a:t>생성</a:t>
            </a:r>
            <a:endParaRPr lang="ko-KR" altLang="en-US" dirty="0"/>
          </a:p>
        </p:txBody>
      </p:sp>
      <p:sp>
        <p:nvSpPr>
          <p:cNvPr id="8" name="직사각형 7"/>
          <p:cNvSpPr/>
          <p:nvPr/>
        </p:nvSpPr>
        <p:spPr>
          <a:xfrm>
            <a:off x="849056" y="2974702"/>
            <a:ext cx="4333704" cy="2123658"/>
          </a:xfrm>
          <a:prstGeom prst="rect">
            <a:avLst/>
          </a:prstGeom>
        </p:spPr>
        <p:txBody>
          <a:bodyPr wrap="square">
            <a:spAutoFit/>
          </a:bodyPr>
          <a:lstStyle/>
          <a:p>
            <a:r>
              <a:rPr lang="en-US" altLang="ko-KR" sz="1200" dirty="0"/>
              <a:t>conn </a:t>
            </a:r>
            <a:r>
              <a:rPr lang="en-US" altLang="ko-KR" sz="1200" dirty="0" err="1" smtClean="0"/>
              <a:t>appuser</a:t>
            </a:r>
            <a:r>
              <a:rPr lang="en-US" altLang="ko-KR" sz="1200" dirty="0" smtClean="0"/>
              <a:t>/welcome1@pdbxx</a:t>
            </a:r>
            <a:endParaRPr lang="en-US" altLang="ko-KR" sz="1200" dirty="0"/>
          </a:p>
          <a:p>
            <a:endParaRPr lang="en-US" altLang="ko-KR" sz="1200" dirty="0"/>
          </a:p>
          <a:p>
            <a:r>
              <a:rPr lang="en-US" altLang="ko-KR" sz="1200" dirty="0"/>
              <a:t>col </a:t>
            </a:r>
            <a:r>
              <a:rPr lang="en-US" altLang="ko-KR" sz="1200" dirty="0" err="1"/>
              <a:t>dbuser</a:t>
            </a:r>
            <a:r>
              <a:rPr lang="en-US" altLang="ko-KR" sz="1200" dirty="0"/>
              <a:t> format </a:t>
            </a:r>
            <a:r>
              <a:rPr lang="en-US" altLang="ko-KR" sz="1200" dirty="0" smtClean="0"/>
              <a:t>a20</a:t>
            </a:r>
          </a:p>
          <a:p>
            <a:endParaRPr lang="en-US" altLang="ko-KR" sz="1200" dirty="0"/>
          </a:p>
          <a:p>
            <a:r>
              <a:rPr lang="en-US" altLang="ko-KR" sz="1200" dirty="0"/>
              <a:t>select SYS_CONTEXT</a:t>
            </a:r>
            <a:r>
              <a:rPr lang="en-US" altLang="ko-KR" sz="1200" dirty="0" smtClean="0"/>
              <a:t>('USERENV', 'SESSION_USER') </a:t>
            </a:r>
            <a:r>
              <a:rPr lang="en-US" altLang="ko-KR" sz="1200" dirty="0" err="1"/>
              <a:t>dbuser</a:t>
            </a:r>
            <a:r>
              <a:rPr lang="en-US" altLang="ko-KR" sz="1200" dirty="0"/>
              <a:t> from dual;</a:t>
            </a:r>
          </a:p>
          <a:p>
            <a:endParaRPr lang="en-US" altLang="ko-KR" sz="1200" dirty="0"/>
          </a:p>
          <a:p>
            <a:r>
              <a:rPr lang="en-US" altLang="ko-KR" sz="1200" dirty="0"/>
              <a:t>DBUSER</a:t>
            </a:r>
          </a:p>
          <a:p>
            <a:r>
              <a:rPr lang="en-US" altLang="ko-KR" sz="1200" dirty="0"/>
              <a:t>--------------------</a:t>
            </a:r>
          </a:p>
          <a:p>
            <a:r>
              <a:rPr lang="en-US" altLang="ko-KR" sz="1200" dirty="0"/>
              <a:t>APPUSER</a:t>
            </a:r>
          </a:p>
          <a:p>
            <a:endParaRPr lang="en-US" altLang="ko-KR" sz="1200" dirty="0"/>
          </a:p>
        </p:txBody>
      </p:sp>
      <p:sp>
        <p:nvSpPr>
          <p:cNvPr id="2" name="직사각형 1"/>
          <p:cNvSpPr/>
          <p:nvPr/>
        </p:nvSpPr>
        <p:spPr>
          <a:xfrm>
            <a:off x="581427" y="1176591"/>
            <a:ext cx="10673541" cy="1492716"/>
          </a:xfrm>
          <a:prstGeom prst="rect">
            <a:avLst/>
          </a:prstGeom>
        </p:spPr>
        <p:txBody>
          <a:bodyPr wrap="square">
            <a:spAutoFit/>
          </a:bodyPr>
          <a:lstStyle/>
          <a:p>
            <a:pPr>
              <a:spcBef>
                <a:spcPts val="600"/>
              </a:spcBef>
            </a:pPr>
            <a:r>
              <a:rPr lang="en-US" altLang="ko-KR" sz="1600" dirty="0" smtClean="0"/>
              <a:t>4.1 Application Context </a:t>
            </a:r>
            <a:r>
              <a:rPr lang="ko-KR" altLang="en-US" sz="1600" dirty="0" smtClean="0"/>
              <a:t>생성</a:t>
            </a:r>
            <a:endParaRPr lang="en-US" altLang="ko-KR" sz="1600" dirty="0" smtClean="0"/>
          </a:p>
          <a:p>
            <a:pPr marL="171450" indent="-171450">
              <a:spcBef>
                <a:spcPts val="600"/>
              </a:spcBef>
              <a:buFont typeface="Arial" panose="020B0604020202020204" pitchFamily="34" charset="0"/>
              <a:buChar char="•"/>
            </a:pPr>
            <a:r>
              <a:rPr lang="en-US" altLang="ko-KR" sz="1200" dirty="0" smtClean="0"/>
              <a:t>O</a:t>
            </a:r>
            <a:r>
              <a:rPr lang="ko-KR" altLang="en-US" sz="1200" dirty="0" err="1" smtClean="0"/>
              <a:t>racle</a:t>
            </a:r>
            <a:r>
              <a:rPr lang="ko-KR" altLang="en-US" sz="1200" dirty="0" smtClean="0"/>
              <a:t> </a:t>
            </a:r>
            <a:r>
              <a:rPr lang="ko-KR" altLang="en-US" sz="1200" dirty="0" err="1"/>
              <a:t>Database는</a:t>
            </a:r>
            <a:r>
              <a:rPr lang="ko-KR" altLang="en-US" sz="1200" dirty="0"/>
              <a:t> “</a:t>
            </a:r>
            <a:r>
              <a:rPr lang="ko-KR" altLang="en-US" sz="1200" dirty="0" err="1"/>
              <a:t>Application</a:t>
            </a:r>
            <a:r>
              <a:rPr lang="ko-KR" altLang="en-US" sz="1200" dirty="0"/>
              <a:t> </a:t>
            </a:r>
            <a:r>
              <a:rPr lang="ko-KR" altLang="en-US" sz="1200" dirty="0" err="1"/>
              <a:t>Context”를</a:t>
            </a:r>
            <a:r>
              <a:rPr lang="ko-KR" altLang="en-US" sz="1200" dirty="0"/>
              <a:t> 사용하여 데이터베이스 및 비데이터베이스 사용자에 대한 정보를 얻을 수 있습니다. 이 정보를 이용하여 </a:t>
            </a:r>
            <a:r>
              <a:rPr lang="ko-KR" altLang="en-US" sz="1200" dirty="0" err="1"/>
              <a:t>Application</a:t>
            </a:r>
            <a:r>
              <a:rPr lang="ko-KR" altLang="en-US" sz="1200" dirty="0"/>
              <a:t> 및 SQL*</a:t>
            </a:r>
            <a:r>
              <a:rPr lang="ko-KR" altLang="en-US" sz="1200" dirty="0" err="1"/>
              <a:t>PLUS와</a:t>
            </a:r>
            <a:r>
              <a:rPr lang="ko-KR" altLang="en-US" sz="1200" dirty="0"/>
              <a:t> 같은 DB 액세스 툴을 통해 데이터에 액세스 하는 것을 허용하거나 통제가 가능합니다.</a:t>
            </a:r>
          </a:p>
          <a:p>
            <a:pPr marL="171450" indent="-171450">
              <a:spcBef>
                <a:spcPts val="600"/>
              </a:spcBef>
              <a:buFont typeface="Arial" panose="020B0604020202020204" pitchFamily="34" charset="0"/>
              <a:buChar char="•"/>
            </a:pPr>
            <a:r>
              <a:rPr lang="ko-KR" altLang="en-US" sz="1200" dirty="0"/>
              <a:t>아래와 같이 </a:t>
            </a:r>
            <a:r>
              <a:rPr lang="ko-KR" altLang="en-US" sz="1200" dirty="0" err="1"/>
              <a:t>Application</a:t>
            </a:r>
            <a:r>
              <a:rPr lang="ko-KR" altLang="en-US" sz="1200" dirty="0"/>
              <a:t> </a:t>
            </a:r>
            <a:r>
              <a:rPr lang="ko-KR" altLang="en-US" sz="1200" dirty="0" err="1"/>
              <a:t>context</a:t>
            </a:r>
            <a:r>
              <a:rPr lang="ko-KR" altLang="en-US" sz="1200" dirty="0"/>
              <a:t> </a:t>
            </a:r>
            <a:r>
              <a:rPr lang="ko-KR" altLang="en-US" sz="1200" dirty="0" err="1"/>
              <a:t>를</a:t>
            </a:r>
            <a:r>
              <a:rPr lang="ko-KR" altLang="en-US" sz="1200" dirty="0"/>
              <a:t> 위한 작업을 수행합니다. </a:t>
            </a:r>
          </a:p>
          <a:p>
            <a:pPr marL="171450" indent="-171450">
              <a:spcBef>
                <a:spcPts val="600"/>
              </a:spcBef>
              <a:buFont typeface="Arial" panose="020B0604020202020204" pitchFamily="34" charset="0"/>
              <a:buChar char="•"/>
            </a:pPr>
            <a:r>
              <a:rPr lang="ko-KR" altLang="en-US" sz="1200" dirty="0" err="1"/>
              <a:t>Application</a:t>
            </a:r>
            <a:r>
              <a:rPr lang="ko-KR" altLang="en-US" sz="1200" dirty="0"/>
              <a:t> 계정이 </a:t>
            </a:r>
            <a:r>
              <a:rPr lang="ko-KR" altLang="en-US" sz="1200" dirty="0" err="1"/>
              <a:t>DB에</a:t>
            </a:r>
            <a:r>
              <a:rPr lang="ko-KR" altLang="en-US" sz="1200" dirty="0"/>
              <a:t> 로그인 할 때 </a:t>
            </a:r>
            <a:r>
              <a:rPr lang="ko-KR" altLang="en-US" sz="1200" dirty="0" err="1"/>
              <a:t>Application</a:t>
            </a:r>
            <a:r>
              <a:rPr lang="ko-KR" altLang="en-US" sz="1200" dirty="0"/>
              <a:t> </a:t>
            </a:r>
            <a:r>
              <a:rPr lang="ko-KR" altLang="en-US" sz="1200" dirty="0" err="1"/>
              <a:t>Context에</a:t>
            </a:r>
            <a:r>
              <a:rPr lang="ko-KR" altLang="en-US" sz="1200" dirty="0"/>
              <a:t> 사용할 사용자 세션 정보를 강제 적용하도록 합니다. 이 정보는 </a:t>
            </a:r>
            <a:r>
              <a:rPr lang="ko-KR" altLang="en-US" sz="1200" dirty="0" err="1"/>
              <a:t>Application</a:t>
            </a:r>
            <a:r>
              <a:rPr lang="ko-KR" altLang="en-US" sz="1200" dirty="0"/>
              <a:t> 계정이 수정을 못하도록 DB 커널에서 강제됩니다.</a:t>
            </a:r>
          </a:p>
        </p:txBody>
      </p:sp>
      <p:sp>
        <p:nvSpPr>
          <p:cNvPr id="9" name="직사각형 8"/>
          <p:cNvSpPr/>
          <p:nvPr/>
        </p:nvSpPr>
        <p:spPr>
          <a:xfrm>
            <a:off x="5738986" y="2822039"/>
            <a:ext cx="5658196" cy="3600986"/>
          </a:xfrm>
          <a:prstGeom prst="rect">
            <a:avLst/>
          </a:prstGeom>
        </p:spPr>
        <p:txBody>
          <a:bodyPr wrap="square">
            <a:spAutoFit/>
          </a:bodyPr>
          <a:lstStyle/>
          <a:p>
            <a:r>
              <a:rPr lang="en-US" altLang="ko-KR" sz="1200" dirty="0" smtClean="0"/>
              <a:t>CREATE </a:t>
            </a:r>
            <a:r>
              <a:rPr lang="en-US" altLang="ko-KR" sz="1200" dirty="0"/>
              <a:t>OR REPLACE CONTEXT </a:t>
            </a:r>
            <a:r>
              <a:rPr lang="en-US" altLang="ko-KR" sz="1200" dirty="0" err="1"/>
              <a:t>datazone_ctx</a:t>
            </a:r>
            <a:r>
              <a:rPr lang="en-US" altLang="ko-KR" sz="1200" dirty="0"/>
              <a:t> USING </a:t>
            </a:r>
            <a:r>
              <a:rPr lang="en-US" altLang="ko-KR" sz="1200" dirty="0" err="1"/>
              <a:t>datazone_ctx_pkg</a:t>
            </a:r>
            <a:r>
              <a:rPr lang="en-US" altLang="ko-KR" sz="1200" dirty="0"/>
              <a:t>;</a:t>
            </a:r>
          </a:p>
          <a:p>
            <a:endParaRPr lang="en-US" altLang="ko-KR" sz="1200" dirty="0"/>
          </a:p>
          <a:p>
            <a:r>
              <a:rPr lang="en-US" altLang="ko-KR" sz="1200" dirty="0"/>
              <a:t>CREATE OR REPLACE PACKAGE </a:t>
            </a:r>
            <a:r>
              <a:rPr lang="en-US" altLang="ko-KR" sz="1200" dirty="0" err="1"/>
              <a:t>datazone_ctx_pkg</a:t>
            </a:r>
            <a:r>
              <a:rPr lang="en-US" altLang="ko-KR" sz="1200" dirty="0"/>
              <a:t> IS </a:t>
            </a:r>
          </a:p>
          <a:p>
            <a:r>
              <a:rPr lang="en-US" altLang="ko-KR" sz="1200" dirty="0"/>
              <a:t>  PROCEDURE </a:t>
            </a:r>
            <a:r>
              <a:rPr lang="en-US" altLang="ko-KR" sz="1200" dirty="0" err="1"/>
              <a:t>set_datazone</a:t>
            </a:r>
            <a:r>
              <a:rPr lang="en-US" altLang="ko-KR" sz="1200" dirty="0"/>
              <a:t>;</a:t>
            </a:r>
          </a:p>
          <a:p>
            <a:r>
              <a:rPr lang="en-US" altLang="ko-KR" sz="1200" dirty="0"/>
              <a:t> END;</a:t>
            </a:r>
          </a:p>
          <a:p>
            <a:r>
              <a:rPr lang="en-US" altLang="ko-KR" sz="1200" dirty="0"/>
              <a:t>/</a:t>
            </a:r>
          </a:p>
          <a:p>
            <a:r>
              <a:rPr lang="en-US" altLang="ko-KR" sz="1200" dirty="0"/>
              <a:t>CREATE OR REPLACE PACKAGE BODY </a:t>
            </a:r>
            <a:r>
              <a:rPr lang="en-US" altLang="ko-KR" sz="1200" dirty="0" err="1"/>
              <a:t>datazone_ctx_pkg</a:t>
            </a:r>
            <a:r>
              <a:rPr lang="en-US" altLang="ko-KR" sz="1200" dirty="0"/>
              <a:t> IS</a:t>
            </a:r>
          </a:p>
          <a:p>
            <a:r>
              <a:rPr lang="en-US" altLang="ko-KR" sz="1200" dirty="0"/>
              <a:t>  PROCEDURE </a:t>
            </a:r>
            <a:r>
              <a:rPr lang="en-US" altLang="ko-KR" sz="1200" dirty="0" err="1"/>
              <a:t>set_datazone</a:t>
            </a:r>
            <a:endParaRPr lang="en-US" altLang="ko-KR" sz="1200" dirty="0"/>
          </a:p>
          <a:p>
            <a:r>
              <a:rPr lang="en-US" altLang="ko-KR" sz="1200" dirty="0"/>
              <a:t>  AS</a:t>
            </a:r>
          </a:p>
          <a:p>
            <a:r>
              <a:rPr lang="en-US" altLang="ko-KR" sz="1200" dirty="0"/>
              <a:t>    </a:t>
            </a:r>
            <a:r>
              <a:rPr lang="en-US" altLang="ko-KR" sz="1200" dirty="0" err="1"/>
              <a:t>datazone</a:t>
            </a:r>
            <a:r>
              <a:rPr lang="en-US" altLang="ko-KR" sz="1200" dirty="0"/>
              <a:t> varchar2(20);</a:t>
            </a:r>
          </a:p>
          <a:p>
            <a:r>
              <a:rPr lang="en-US" altLang="ko-KR" sz="1200" dirty="0"/>
              <a:t>  BEGIN</a:t>
            </a:r>
          </a:p>
          <a:p>
            <a:r>
              <a:rPr lang="en-US" altLang="ko-KR" sz="1200" dirty="0"/>
              <a:t>     SELECT </a:t>
            </a:r>
            <a:r>
              <a:rPr lang="en-US" altLang="ko-KR" sz="1200" dirty="0" err="1"/>
              <a:t>data_zone</a:t>
            </a:r>
            <a:r>
              <a:rPr lang="en-US" altLang="ko-KR" sz="1200" dirty="0"/>
              <a:t> INTO </a:t>
            </a:r>
            <a:r>
              <a:rPr lang="en-US" altLang="ko-KR" sz="1200" dirty="0" err="1"/>
              <a:t>datazone</a:t>
            </a:r>
            <a:r>
              <a:rPr lang="en-US" altLang="ko-KR" sz="1200" dirty="0"/>
              <a:t> FROM </a:t>
            </a:r>
            <a:r>
              <a:rPr lang="en-US" altLang="ko-KR" sz="1200" dirty="0" err="1"/>
              <a:t>handson.account_t</a:t>
            </a:r>
            <a:endParaRPr lang="en-US" altLang="ko-KR" sz="1200" dirty="0"/>
          </a:p>
          <a:p>
            <a:r>
              <a:rPr lang="en-US" altLang="ko-KR" sz="1200" dirty="0"/>
              <a:t>        WHERE </a:t>
            </a:r>
            <a:r>
              <a:rPr lang="en-US" altLang="ko-KR" sz="1200" dirty="0" err="1"/>
              <a:t>acct_id</a:t>
            </a:r>
            <a:r>
              <a:rPr lang="en-US" altLang="ko-KR" sz="1200" dirty="0"/>
              <a:t> = SYS_CONTEXT</a:t>
            </a:r>
            <a:r>
              <a:rPr lang="en-US" altLang="ko-KR" sz="1200" dirty="0" smtClean="0"/>
              <a:t>('USERENV', 'SESSION_USER');</a:t>
            </a:r>
            <a:endParaRPr lang="en-US" altLang="ko-KR" sz="1200" dirty="0"/>
          </a:p>
          <a:p>
            <a:r>
              <a:rPr lang="en-US" altLang="ko-KR" sz="1200" dirty="0"/>
              <a:t>        DBMS_SESSION.SET_CONTEXT</a:t>
            </a:r>
            <a:r>
              <a:rPr lang="en-US" altLang="ko-KR" sz="1200" dirty="0" smtClean="0"/>
              <a:t>('</a:t>
            </a:r>
            <a:r>
              <a:rPr lang="en-US" altLang="ko-KR" sz="1200" dirty="0" err="1" smtClean="0"/>
              <a:t>datazone_ctx</a:t>
            </a:r>
            <a:r>
              <a:rPr lang="en-US" altLang="ko-KR" sz="1200" dirty="0" smtClean="0"/>
              <a:t>', '</a:t>
            </a:r>
            <a:r>
              <a:rPr lang="en-US" altLang="ko-KR" sz="1200" dirty="0" err="1" smtClean="0"/>
              <a:t>data_zone</a:t>
            </a:r>
            <a:r>
              <a:rPr lang="en-US" altLang="ko-KR" sz="1200" dirty="0" smtClean="0"/>
              <a:t>', </a:t>
            </a:r>
            <a:r>
              <a:rPr lang="en-US" altLang="ko-KR" sz="1200" dirty="0" err="1"/>
              <a:t>datazone</a:t>
            </a:r>
            <a:r>
              <a:rPr lang="en-US" altLang="ko-KR" sz="1200" dirty="0"/>
              <a:t>);</a:t>
            </a:r>
          </a:p>
          <a:p>
            <a:r>
              <a:rPr lang="en-US" altLang="ko-KR" sz="1200" dirty="0"/>
              <a:t>  EXCEPTION</a:t>
            </a:r>
          </a:p>
          <a:p>
            <a:r>
              <a:rPr lang="en-US" altLang="ko-KR" sz="1200" dirty="0"/>
              <a:t>   WHEN NO_DATA_FOUND THEN NULL;</a:t>
            </a:r>
          </a:p>
          <a:p>
            <a:r>
              <a:rPr lang="en-US" altLang="ko-KR" sz="1200" dirty="0"/>
              <a:t>  END </a:t>
            </a:r>
            <a:r>
              <a:rPr lang="en-US" altLang="ko-KR" sz="1200" dirty="0" err="1"/>
              <a:t>set_datazone</a:t>
            </a:r>
            <a:r>
              <a:rPr lang="en-US" altLang="ko-KR" sz="1200" dirty="0"/>
              <a:t>;</a:t>
            </a:r>
          </a:p>
          <a:p>
            <a:r>
              <a:rPr lang="en-US" altLang="ko-KR" sz="1200" dirty="0"/>
              <a:t>END;</a:t>
            </a:r>
          </a:p>
          <a:p>
            <a:r>
              <a:rPr lang="en-US" altLang="ko-KR" sz="1200" dirty="0"/>
              <a:t>/</a:t>
            </a:r>
          </a:p>
        </p:txBody>
      </p:sp>
      <p:sp>
        <p:nvSpPr>
          <p:cNvPr id="10" name="TextBox 9"/>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2185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29</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979405" cy="369332"/>
          </a:xfrm>
          <a:prstGeom prst="rect">
            <a:avLst/>
          </a:prstGeom>
          <a:noFill/>
        </p:spPr>
        <p:txBody>
          <a:bodyPr wrap="none" rtlCol="0">
            <a:spAutoFit/>
          </a:bodyPr>
          <a:lstStyle/>
          <a:p>
            <a:r>
              <a:rPr lang="en-US" altLang="ko-KR" dirty="0" smtClean="0"/>
              <a:t>4. Application</a:t>
            </a:r>
            <a:r>
              <a:rPr lang="ko-KR" altLang="en-US" dirty="0" smtClean="0"/>
              <a:t> </a:t>
            </a:r>
            <a:r>
              <a:rPr lang="en-US" altLang="ko-KR" dirty="0" smtClean="0"/>
              <a:t>context </a:t>
            </a:r>
            <a:r>
              <a:rPr lang="ko-KR" altLang="en-US" dirty="0" smtClean="0"/>
              <a:t>생성</a:t>
            </a:r>
            <a:endParaRPr lang="ko-KR" altLang="en-US" dirty="0"/>
          </a:p>
        </p:txBody>
      </p:sp>
      <p:sp>
        <p:nvSpPr>
          <p:cNvPr id="2" name="직사각형 1"/>
          <p:cNvSpPr/>
          <p:nvPr/>
        </p:nvSpPr>
        <p:spPr>
          <a:xfrm>
            <a:off x="595010" y="1141947"/>
            <a:ext cx="10673541" cy="523220"/>
          </a:xfrm>
          <a:prstGeom prst="rect">
            <a:avLst/>
          </a:prstGeom>
        </p:spPr>
        <p:txBody>
          <a:bodyPr wrap="square">
            <a:spAutoFit/>
          </a:bodyPr>
          <a:lstStyle/>
          <a:p>
            <a:r>
              <a:rPr lang="en-US" altLang="ko-KR" sz="1600" dirty="0" smtClean="0"/>
              <a:t>4.2 </a:t>
            </a:r>
            <a:r>
              <a:rPr lang="ko-KR" altLang="en-US" sz="1600" dirty="0" smtClean="0"/>
              <a:t>세션 정보 트리거 생성</a:t>
            </a:r>
            <a:endParaRPr lang="en-US" altLang="ko-KR" sz="1600" dirty="0" smtClean="0"/>
          </a:p>
          <a:p>
            <a:r>
              <a:rPr lang="en-US" altLang="ko-KR" sz="1200" dirty="0" smtClean="0"/>
              <a:t>Application context </a:t>
            </a:r>
            <a:r>
              <a:rPr lang="ko-KR" altLang="en-US" sz="1200" dirty="0" smtClean="0"/>
              <a:t>정보를 </a:t>
            </a:r>
            <a:r>
              <a:rPr lang="en-US" altLang="ko-KR" sz="1200" dirty="0" smtClean="0"/>
              <a:t>User</a:t>
            </a:r>
            <a:r>
              <a:rPr lang="ko-KR" altLang="en-US" sz="1200" dirty="0" smtClean="0"/>
              <a:t>가 </a:t>
            </a:r>
            <a:r>
              <a:rPr lang="en-US" altLang="ko-KR" sz="1200" dirty="0" smtClean="0"/>
              <a:t>DB </a:t>
            </a:r>
            <a:r>
              <a:rPr lang="ko-KR" altLang="en-US" sz="1200" dirty="0" smtClean="0"/>
              <a:t>로그인 때 강제로 세션</a:t>
            </a:r>
            <a:r>
              <a:rPr lang="en-US" altLang="ko-KR" sz="1200" dirty="0" smtClean="0"/>
              <a:t> </a:t>
            </a:r>
            <a:r>
              <a:rPr lang="ko-KR" altLang="en-US" sz="1200" dirty="0" smtClean="0"/>
              <a:t>정보를 할당하기 위해 트리거</a:t>
            </a:r>
            <a:r>
              <a:rPr lang="en-US" altLang="ko-KR" sz="1200" dirty="0" smtClean="0"/>
              <a:t> </a:t>
            </a:r>
            <a:r>
              <a:rPr lang="ko-KR" altLang="en-US" sz="1200" dirty="0" smtClean="0"/>
              <a:t>방식을 사용합니다</a:t>
            </a:r>
            <a:r>
              <a:rPr lang="en-US" altLang="ko-KR" sz="1200" dirty="0" smtClean="0"/>
              <a:t>. </a:t>
            </a:r>
            <a:r>
              <a:rPr lang="ko-KR" altLang="en-US" sz="1200" dirty="0" smtClean="0"/>
              <a:t>트리거를 아래와 같이 생성합니다</a:t>
            </a:r>
            <a:r>
              <a:rPr lang="en-US" altLang="ko-KR" sz="1200" dirty="0" smtClean="0"/>
              <a:t>.</a:t>
            </a:r>
            <a:r>
              <a:rPr lang="ko-KR" altLang="en-US" sz="1200" dirty="0" smtClean="0"/>
              <a:t> </a:t>
            </a:r>
            <a:endParaRPr lang="ko-KR" altLang="en-US" sz="1200" dirty="0"/>
          </a:p>
        </p:txBody>
      </p:sp>
      <p:sp>
        <p:nvSpPr>
          <p:cNvPr id="3" name="직사각형 2"/>
          <p:cNvSpPr/>
          <p:nvPr/>
        </p:nvSpPr>
        <p:spPr>
          <a:xfrm>
            <a:off x="595010" y="1990911"/>
            <a:ext cx="8686859" cy="2123658"/>
          </a:xfrm>
          <a:prstGeom prst="rect">
            <a:avLst/>
          </a:prstGeom>
        </p:spPr>
        <p:txBody>
          <a:bodyPr wrap="square">
            <a:spAutoFit/>
          </a:bodyPr>
          <a:lstStyle/>
          <a:p>
            <a:r>
              <a:rPr lang="en-US" altLang="ko-KR" sz="1200" dirty="0"/>
              <a:t>conn </a:t>
            </a:r>
            <a:r>
              <a:rPr lang="en-US" altLang="ko-KR" sz="1200" dirty="0" err="1" smtClean="0"/>
              <a:t>appuser</a:t>
            </a:r>
            <a:r>
              <a:rPr lang="en-US" altLang="ko-KR" sz="1200" dirty="0" smtClean="0"/>
              <a:t>/welcome1@pdbxx</a:t>
            </a:r>
            <a:endParaRPr lang="en-US" altLang="ko-KR" sz="1200" dirty="0"/>
          </a:p>
          <a:p>
            <a:endParaRPr lang="en-US" altLang="ko-KR" sz="1200" dirty="0" smtClean="0"/>
          </a:p>
          <a:p>
            <a:r>
              <a:rPr lang="ko-KR" altLang="en-US" sz="1200" dirty="0" smtClean="0"/>
              <a:t>CREATE </a:t>
            </a:r>
            <a:r>
              <a:rPr lang="ko-KR" altLang="en-US" sz="1200" dirty="0" err="1"/>
              <a:t>or</a:t>
            </a:r>
            <a:r>
              <a:rPr lang="ko-KR" altLang="en-US" sz="1200" dirty="0"/>
              <a:t> REPLACE TRIGGER </a:t>
            </a:r>
            <a:r>
              <a:rPr lang="ko-KR" altLang="en-US" sz="1200" dirty="0" err="1"/>
              <a:t>set_datazone_ctx_trig</a:t>
            </a:r>
            <a:r>
              <a:rPr lang="ko-KR" altLang="en-US" sz="1200" dirty="0"/>
              <a:t> AFTER LOGON ON DATABASE</a:t>
            </a:r>
          </a:p>
          <a:p>
            <a:r>
              <a:rPr lang="ko-KR" altLang="en-US" sz="1200" dirty="0"/>
              <a:t> BEGIN</a:t>
            </a:r>
          </a:p>
          <a:p>
            <a:r>
              <a:rPr lang="ko-KR" altLang="en-US" sz="1200" dirty="0"/>
              <a:t>    </a:t>
            </a:r>
            <a:r>
              <a:rPr lang="ko-KR" altLang="en-US" sz="1200" dirty="0" err="1"/>
              <a:t>appuser.datazone_ctx_pkg.set_datazone</a:t>
            </a:r>
            <a:r>
              <a:rPr lang="ko-KR" altLang="en-US" sz="1200" dirty="0"/>
              <a:t>;</a:t>
            </a:r>
          </a:p>
          <a:p>
            <a:r>
              <a:rPr lang="ko-KR" altLang="en-US" sz="1200" dirty="0"/>
              <a:t>  EXCEPTION</a:t>
            </a:r>
          </a:p>
          <a:p>
            <a:r>
              <a:rPr lang="ko-KR" altLang="en-US" sz="1200" dirty="0"/>
              <a:t>  WHEN OTHERS THEN</a:t>
            </a:r>
          </a:p>
          <a:p>
            <a:r>
              <a:rPr lang="ko-KR" altLang="en-US" sz="1200" dirty="0"/>
              <a:t>   RAISE_APPLICATION_ERROR(</a:t>
            </a:r>
          </a:p>
          <a:p>
            <a:r>
              <a:rPr lang="ko-KR" altLang="en-US" sz="1200" dirty="0"/>
              <a:t>    -20000, </a:t>
            </a:r>
            <a:r>
              <a:rPr lang="en-US" altLang="ko-KR" sz="1200" dirty="0" smtClean="0"/>
              <a:t>'</a:t>
            </a:r>
            <a:r>
              <a:rPr lang="ko-KR" altLang="en-US" sz="1200" dirty="0" err="1" smtClean="0"/>
              <a:t>Trigger</a:t>
            </a:r>
            <a:r>
              <a:rPr lang="ko-KR" altLang="en-US" sz="1200" dirty="0" smtClean="0"/>
              <a:t> </a:t>
            </a:r>
            <a:r>
              <a:rPr lang="ko-KR" altLang="en-US" sz="1200" dirty="0" err="1"/>
              <a:t>handson.datazone_ctx_pkg.set_datazone</a:t>
            </a:r>
            <a:r>
              <a:rPr lang="ko-KR" altLang="en-US" sz="1200" dirty="0"/>
              <a:t> </a:t>
            </a:r>
            <a:r>
              <a:rPr lang="ko-KR" altLang="en-US" sz="1200" dirty="0" err="1"/>
              <a:t>violation</a:t>
            </a:r>
            <a:r>
              <a:rPr lang="ko-KR" altLang="en-US" sz="1200" dirty="0"/>
              <a:t>. </a:t>
            </a:r>
            <a:r>
              <a:rPr lang="ko-KR" altLang="en-US" sz="1200" dirty="0" err="1"/>
              <a:t>Login</a:t>
            </a:r>
            <a:r>
              <a:rPr lang="ko-KR" altLang="en-US" sz="1200" dirty="0"/>
              <a:t> </a:t>
            </a:r>
            <a:r>
              <a:rPr lang="ko-KR" altLang="en-US" sz="1200" dirty="0" err="1"/>
              <a:t>denied</a:t>
            </a:r>
            <a:r>
              <a:rPr lang="ko-KR" altLang="en-US" sz="1200" dirty="0" smtClean="0"/>
              <a:t>.</a:t>
            </a:r>
            <a:r>
              <a:rPr lang="en-US" altLang="ko-KR" sz="1200" dirty="0" smtClean="0"/>
              <a:t>'</a:t>
            </a:r>
            <a:r>
              <a:rPr lang="ko-KR" altLang="en-US" sz="1200" dirty="0" smtClean="0"/>
              <a:t>);</a:t>
            </a:r>
            <a:endParaRPr lang="ko-KR" altLang="en-US" sz="1200" dirty="0"/>
          </a:p>
          <a:p>
            <a:r>
              <a:rPr lang="ko-KR" altLang="en-US" sz="1200" dirty="0"/>
              <a:t> END;</a:t>
            </a:r>
          </a:p>
          <a:p>
            <a:r>
              <a:rPr lang="ko-KR" altLang="en-US" sz="1200" dirty="0"/>
              <a:t>/</a:t>
            </a:r>
          </a:p>
        </p:txBody>
      </p:sp>
      <p:sp>
        <p:nvSpPr>
          <p:cNvPr id="10" name="TextBox 9"/>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329333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031"/>
          <p:cNvSpPr>
            <a:spLocks noGrp="1" noChangeArrowheads="1"/>
          </p:cNvSpPr>
          <p:nvPr>
            <p:ph type="title"/>
          </p:nvPr>
        </p:nvSpPr>
        <p:spPr/>
        <p:txBody>
          <a:bodyPr/>
          <a:lstStyle/>
          <a:p>
            <a:r>
              <a:rPr lang="ko-KR" altLang="en-US" dirty="0"/>
              <a:t>오라클 </a:t>
            </a:r>
            <a:r>
              <a:rPr lang="en-US" altLang="ko-KR" dirty="0"/>
              <a:t>Security </a:t>
            </a:r>
            <a:r>
              <a:rPr lang="ko-KR" altLang="en-US" dirty="0" smtClean="0"/>
              <a:t>사상</a:t>
            </a:r>
            <a:r>
              <a:rPr lang="en-US" altLang="ko-KR" dirty="0"/>
              <a:t/>
            </a:r>
            <a:br>
              <a:rPr lang="en-US" altLang="ko-KR" dirty="0"/>
            </a:br>
            <a:r>
              <a:rPr lang="en-US" altLang="ko-KR" sz="2000" dirty="0" smtClean="0"/>
              <a:t>defense </a:t>
            </a:r>
            <a:r>
              <a:rPr lang="en-US" altLang="ko-KR" sz="2000" dirty="0"/>
              <a:t>in depth – </a:t>
            </a:r>
            <a:r>
              <a:rPr lang="ko-KR" altLang="en-US" sz="2000" dirty="0"/>
              <a:t>데이터</a:t>
            </a:r>
            <a:r>
              <a:rPr lang="en-US" altLang="ko-KR" sz="2000" dirty="0"/>
              <a:t> </a:t>
            </a:r>
            <a:r>
              <a:rPr lang="ko-KR" altLang="en-US" sz="2000" dirty="0"/>
              <a:t>근접 방호</a:t>
            </a:r>
            <a:endParaRPr lang="en-US" altLang="ko-KR" sz="2000" dirty="0"/>
          </a:p>
        </p:txBody>
      </p:sp>
      <p:sp>
        <p:nvSpPr>
          <p:cNvPr id="2" name="내용 개체 틀 1"/>
          <p:cNvSpPr>
            <a:spLocks noGrp="1"/>
          </p:cNvSpPr>
          <p:nvPr>
            <p:ph idx="1"/>
          </p:nvPr>
        </p:nvSpPr>
        <p:spPr/>
        <p:txBody>
          <a:bodyPr/>
          <a:lstStyle/>
          <a:p>
            <a:endParaRPr lang="ko-KR" altLang="en-US" dirty="0"/>
          </a:p>
        </p:txBody>
      </p:sp>
      <p:sp>
        <p:nvSpPr>
          <p:cNvPr id="18452" name="Rectangle 40"/>
          <p:cNvSpPr>
            <a:spLocks noChangeArrowheads="1"/>
          </p:cNvSpPr>
          <p:nvPr/>
        </p:nvSpPr>
        <p:spPr bwMode="auto">
          <a:xfrm>
            <a:off x="7024503" y="5570451"/>
            <a:ext cx="4706241" cy="59485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53" name="Rectangle 82"/>
          <p:cNvSpPr>
            <a:spLocks/>
          </p:cNvSpPr>
          <p:nvPr/>
        </p:nvSpPr>
        <p:spPr bwMode="auto">
          <a:xfrm>
            <a:off x="7008001" y="5787624"/>
            <a:ext cx="4367663" cy="264379"/>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ym typeface="Arial" charset="0"/>
              </a:rPr>
              <a:t> </a:t>
            </a:r>
            <a:r>
              <a:rPr lang="en-US" sz="1600" dirty="0">
                <a:solidFill>
                  <a:srgbClr val="000000"/>
                </a:solidFill>
                <a:sym typeface="Arial" charset="0"/>
              </a:rPr>
              <a:t>Oracle Database Firewall (AVDF)</a:t>
            </a:r>
          </a:p>
        </p:txBody>
      </p:sp>
      <p:sp>
        <p:nvSpPr>
          <p:cNvPr id="18436" name="Rectangle 32"/>
          <p:cNvSpPr>
            <a:spLocks noChangeArrowheads="1"/>
          </p:cNvSpPr>
          <p:nvPr/>
        </p:nvSpPr>
        <p:spPr bwMode="auto">
          <a:xfrm>
            <a:off x="7010163" y="1935240"/>
            <a:ext cx="4706241" cy="104099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37" name="Rectangle 36"/>
          <p:cNvSpPr>
            <a:spLocks noChangeArrowheads="1"/>
          </p:cNvSpPr>
          <p:nvPr/>
        </p:nvSpPr>
        <p:spPr bwMode="auto">
          <a:xfrm>
            <a:off x="7010163" y="3288722"/>
            <a:ext cx="4706241" cy="991223"/>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51" name="Rectangle 37"/>
          <p:cNvSpPr>
            <a:spLocks noChangeArrowheads="1"/>
          </p:cNvSpPr>
          <p:nvPr/>
        </p:nvSpPr>
        <p:spPr bwMode="auto">
          <a:xfrm>
            <a:off x="7010166" y="2984568"/>
            <a:ext cx="4704126" cy="294673"/>
          </a:xfrm>
          <a:prstGeom prst="rect">
            <a:avLst/>
          </a:prstGeom>
          <a:solidFill>
            <a:schemeClr val="bg1">
              <a:lumMod val="85000"/>
            </a:schemeClr>
          </a:soli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39" name="Text Box 38"/>
          <p:cNvSpPr txBox="1">
            <a:spLocks noChangeArrowheads="1"/>
          </p:cNvSpPr>
          <p:nvPr/>
        </p:nvSpPr>
        <p:spPr bwMode="auto">
          <a:xfrm>
            <a:off x="7099107" y="2958403"/>
            <a:ext cx="2619751" cy="34163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b="1" dirty="0"/>
              <a:t>Access Control</a:t>
            </a:r>
          </a:p>
        </p:txBody>
      </p:sp>
      <p:sp>
        <p:nvSpPr>
          <p:cNvPr id="18440" name="Rectangle 91"/>
          <p:cNvSpPr>
            <a:spLocks/>
          </p:cNvSpPr>
          <p:nvPr/>
        </p:nvSpPr>
        <p:spPr bwMode="auto">
          <a:xfrm>
            <a:off x="6974930" y="3399491"/>
            <a:ext cx="3883071" cy="530134"/>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Database Vault / Key Vault</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Privileged Account Manager</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Label Security</a:t>
            </a:r>
          </a:p>
        </p:txBody>
      </p:sp>
      <p:sp>
        <p:nvSpPr>
          <p:cNvPr id="18441" name="Rectangle 40"/>
          <p:cNvSpPr>
            <a:spLocks noChangeArrowheads="1"/>
          </p:cNvSpPr>
          <p:nvPr/>
        </p:nvSpPr>
        <p:spPr bwMode="auto">
          <a:xfrm>
            <a:off x="7010163" y="4624067"/>
            <a:ext cx="4706241" cy="925327"/>
          </a:xfrm>
          <a:prstGeom prst="rect">
            <a:avLst/>
          </a:prstGeom>
          <a:gradFill rotWithShape="1">
            <a:gsLst>
              <a:gs pos="0">
                <a:srgbClr val="E0E0E0"/>
              </a:gs>
              <a:gs pos="100000">
                <a:srgbClr val="FFFFFF"/>
              </a:gs>
            </a:gsLst>
            <a:lin ang="5400000" scaled="1"/>
          </a:gra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55" name="Rectangle 41"/>
          <p:cNvSpPr>
            <a:spLocks noChangeArrowheads="1"/>
          </p:cNvSpPr>
          <p:nvPr/>
        </p:nvSpPr>
        <p:spPr bwMode="auto">
          <a:xfrm>
            <a:off x="7010166" y="1925601"/>
            <a:ext cx="4704126" cy="294673"/>
          </a:xfrm>
          <a:prstGeom prst="rect">
            <a:avLst/>
          </a:prstGeom>
          <a:gradFill flip="none" rotWithShape="1">
            <a:gsLst>
              <a:gs pos="30000">
                <a:srgbClr val="53708D">
                  <a:alpha val="80000"/>
                </a:srgbClr>
              </a:gs>
              <a:gs pos="50000">
                <a:srgbClr val="476079"/>
              </a:gs>
              <a:gs pos="100000">
                <a:srgbClr val="53708D"/>
              </a:gs>
            </a:gsLst>
            <a:lin ang="2700000" scaled="1"/>
            <a:tileRect/>
          </a:gra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43" name="Rectangle 95"/>
          <p:cNvSpPr>
            <a:spLocks/>
          </p:cNvSpPr>
          <p:nvPr/>
        </p:nvSpPr>
        <p:spPr bwMode="auto">
          <a:xfrm>
            <a:off x="6928379" y="2297837"/>
            <a:ext cx="4539067" cy="768352"/>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 typeface="Arial" charset="0"/>
              <a:buChar char="•"/>
            </a:pPr>
            <a:r>
              <a:rPr lang="en-US" sz="1600" dirty="0">
                <a:sym typeface="Arial" charset="0"/>
              </a:rPr>
              <a:t>Oracle Advanced Security / Key Vault</a:t>
            </a:r>
          </a:p>
          <a:p>
            <a:pPr marL="152373" indent="-152373" defTabSz="857101">
              <a:lnSpc>
                <a:spcPct val="90000"/>
              </a:lnSpc>
              <a:spcBef>
                <a:spcPct val="35000"/>
              </a:spcBef>
              <a:buClr>
                <a:srgbClr val="FD0000"/>
              </a:buClr>
              <a:buFont typeface="Arial" charset="0"/>
              <a:buChar char="•"/>
            </a:pPr>
            <a:r>
              <a:rPr lang="en-US" sz="1600" dirty="0">
                <a:sym typeface="Arial" charset="0"/>
              </a:rPr>
              <a:t>Oracle Data Masking / redaction </a:t>
            </a:r>
          </a:p>
          <a:p>
            <a:pPr marL="152373" indent="-152373" defTabSz="857101">
              <a:lnSpc>
                <a:spcPct val="90000"/>
              </a:lnSpc>
              <a:spcBef>
                <a:spcPct val="35000"/>
              </a:spcBef>
              <a:buClr>
                <a:srgbClr val="FD0000"/>
              </a:buClr>
            </a:pPr>
            <a:r>
              <a:rPr lang="en-US" sz="1600" dirty="0">
                <a:solidFill>
                  <a:srgbClr val="000000"/>
                </a:solidFill>
                <a:sym typeface="Arial" charset="0"/>
              </a:rPr>
              <a:t> </a:t>
            </a:r>
          </a:p>
        </p:txBody>
      </p:sp>
      <p:sp>
        <p:nvSpPr>
          <p:cNvPr id="18444" name="Text Box 43"/>
          <p:cNvSpPr txBox="1">
            <a:spLocks noChangeArrowheads="1"/>
          </p:cNvSpPr>
          <p:nvPr/>
        </p:nvSpPr>
        <p:spPr bwMode="auto">
          <a:xfrm>
            <a:off x="7099103" y="1893928"/>
            <a:ext cx="4094683"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Encryption and Masking </a:t>
            </a:r>
          </a:p>
        </p:txBody>
      </p:sp>
      <p:sp>
        <p:nvSpPr>
          <p:cNvPr id="58" name="Rectangle 33"/>
          <p:cNvSpPr>
            <a:spLocks noChangeArrowheads="1"/>
          </p:cNvSpPr>
          <p:nvPr/>
        </p:nvSpPr>
        <p:spPr bwMode="auto">
          <a:xfrm>
            <a:off x="7010166" y="4331361"/>
            <a:ext cx="4704126" cy="294673"/>
          </a:xfrm>
          <a:prstGeom prst="rect">
            <a:avLst/>
          </a:prstGeom>
          <a:solidFill>
            <a:schemeClr val="tx1">
              <a:lumMod val="65000"/>
              <a:lumOff val="35000"/>
            </a:schemeClr>
          </a:solidFill>
          <a:ln w="12700" algn="ctr">
            <a:noFill/>
            <a:miter lim="800000"/>
            <a:headEnd/>
            <a:tailEnd/>
          </a:ln>
        </p:spPr>
        <p:txBody>
          <a:bodyPr wrap="none" anchor="ctr"/>
          <a:lstStyle/>
          <a:p>
            <a:pPr algn="ctr">
              <a:lnSpc>
                <a:spcPct val="90000"/>
              </a:lnSpc>
              <a:spcBef>
                <a:spcPct val="50000"/>
              </a:spcBef>
              <a:buClr>
                <a:schemeClr val="accent1"/>
              </a:buClr>
              <a:defRPr/>
            </a:pPr>
            <a:endParaRPr lang="en-US" sz="1600" dirty="0">
              <a:solidFill>
                <a:srgbClr val="FFFFFF"/>
              </a:solidFill>
            </a:endParaRPr>
          </a:p>
        </p:txBody>
      </p:sp>
      <p:sp>
        <p:nvSpPr>
          <p:cNvPr id="18446" name="Text Box 34"/>
          <p:cNvSpPr txBox="1">
            <a:spLocks noChangeArrowheads="1"/>
          </p:cNvSpPr>
          <p:nvPr/>
        </p:nvSpPr>
        <p:spPr bwMode="auto">
          <a:xfrm>
            <a:off x="7099102" y="4299689"/>
            <a:ext cx="4570810"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Auditing and Tracking</a:t>
            </a:r>
          </a:p>
        </p:txBody>
      </p:sp>
      <p:sp>
        <p:nvSpPr>
          <p:cNvPr id="18447" name="Rectangle 82"/>
          <p:cNvSpPr>
            <a:spLocks/>
          </p:cNvSpPr>
          <p:nvPr/>
        </p:nvSpPr>
        <p:spPr bwMode="auto">
          <a:xfrm>
            <a:off x="6998205" y="4718155"/>
            <a:ext cx="4977104" cy="830316"/>
          </a:xfrm>
          <a:prstGeom prst="rect">
            <a:avLst/>
          </a:prstGeom>
          <a:noFill/>
          <a:ln w="12700">
            <a:noFill/>
            <a:miter lim="800000"/>
            <a:headEnd/>
            <a:tailEnd/>
          </a:ln>
        </p:spPr>
        <p:txBody>
          <a:bodyPr tIns="17859" rIns="0" bIns="17859"/>
          <a:lstStyle/>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Audit Vault (AVDF)</a:t>
            </a:r>
          </a:p>
          <a:p>
            <a:pPr marL="152373" indent="-152373" defTabSz="857101">
              <a:lnSpc>
                <a:spcPct val="90000"/>
              </a:lnSpc>
              <a:spcBef>
                <a:spcPct val="35000"/>
              </a:spcBef>
              <a:buClr>
                <a:srgbClr val="FD0000"/>
              </a:buClr>
              <a:buFontTx/>
              <a:buChar char="•"/>
            </a:pPr>
            <a:r>
              <a:rPr lang="en-US" sz="1600" dirty="0">
                <a:solidFill>
                  <a:srgbClr val="000000"/>
                </a:solidFill>
                <a:sym typeface="Arial" charset="0"/>
              </a:rPr>
              <a:t>Oracle Configuration Management / Key Vault</a:t>
            </a:r>
          </a:p>
        </p:txBody>
      </p:sp>
      <p:sp>
        <p:nvSpPr>
          <p:cNvPr id="18454" name="Rectangle 6"/>
          <p:cNvSpPr>
            <a:spLocks noChangeArrowheads="1"/>
          </p:cNvSpPr>
          <p:nvPr/>
        </p:nvSpPr>
        <p:spPr bwMode="auto">
          <a:xfrm>
            <a:off x="7010163" y="5391054"/>
            <a:ext cx="4706241" cy="330474"/>
          </a:xfrm>
          <a:prstGeom prst="rect">
            <a:avLst/>
          </a:prstGeom>
          <a:solidFill>
            <a:schemeClr val="accent1"/>
          </a:solidFill>
          <a:ln w="19050">
            <a:noFill/>
            <a:prstDash val="sysDot"/>
            <a:miter lim="800000"/>
            <a:headEnd/>
            <a:tailEnd/>
          </a:ln>
        </p:spPr>
        <p:txBody>
          <a:bodyPr wrap="none" anchor="ctr"/>
          <a:lstStyle/>
          <a:p>
            <a:pPr algn="ctr">
              <a:lnSpc>
                <a:spcPct val="90000"/>
              </a:lnSpc>
              <a:spcBef>
                <a:spcPct val="50000"/>
              </a:spcBef>
              <a:buClr>
                <a:schemeClr val="accent1"/>
              </a:buClr>
            </a:pPr>
            <a:endParaRPr lang="en-US" sz="1600">
              <a:solidFill>
                <a:srgbClr val="FFFFFF"/>
              </a:solidFill>
            </a:endParaRPr>
          </a:p>
        </p:txBody>
      </p:sp>
      <p:sp>
        <p:nvSpPr>
          <p:cNvPr id="18455" name="Text Box 34"/>
          <p:cNvSpPr txBox="1">
            <a:spLocks noChangeArrowheads="1"/>
          </p:cNvSpPr>
          <p:nvPr/>
        </p:nvSpPr>
        <p:spPr bwMode="auto">
          <a:xfrm>
            <a:off x="7099103" y="5391054"/>
            <a:ext cx="4094683" cy="383182"/>
          </a:xfrm>
          <a:prstGeom prst="rect">
            <a:avLst/>
          </a:prstGeom>
          <a:noFill/>
          <a:ln w="19050">
            <a:noFill/>
            <a:prstDash val="sysDot"/>
            <a:miter lim="800000"/>
            <a:headEnd/>
            <a:tailEnd/>
          </a:ln>
        </p:spPr>
        <p:txBody>
          <a:bodyPr>
            <a:spAutoFit/>
          </a:bodyPr>
          <a:lstStyle/>
          <a:p>
            <a:pPr algn="l">
              <a:lnSpc>
                <a:spcPct val="90000"/>
              </a:lnSpc>
              <a:spcBef>
                <a:spcPct val="50000"/>
              </a:spcBef>
              <a:buClr>
                <a:schemeClr val="accent1"/>
              </a:buClr>
            </a:pPr>
            <a:r>
              <a:rPr lang="en-US" sz="2100" b="1" dirty="0">
                <a:solidFill>
                  <a:srgbClr val="FFFFFF"/>
                </a:solidFill>
              </a:rPr>
              <a:t>Monitoring and Blocking</a:t>
            </a:r>
          </a:p>
        </p:txBody>
      </p:sp>
      <p:sp>
        <p:nvSpPr>
          <p:cNvPr id="52" name="Oval 5"/>
          <p:cNvSpPr>
            <a:spLocks noChangeArrowheads="1"/>
          </p:cNvSpPr>
          <p:nvPr/>
        </p:nvSpPr>
        <p:spPr bwMode="auto">
          <a:xfrm>
            <a:off x="862219" y="5202950"/>
            <a:ext cx="5231792" cy="890347"/>
          </a:xfrm>
          <a:prstGeom prst="ellipse">
            <a:avLst/>
          </a:prstGeom>
          <a:solidFill>
            <a:srgbClr val="FF0000"/>
          </a:soli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53" name="Rectangle 6"/>
          <p:cNvSpPr>
            <a:spLocks noChangeArrowheads="1"/>
          </p:cNvSpPr>
          <p:nvPr/>
        </p:nvSpPr>
        <p:spPr bwMode="auto">
          <a:xfrm>
            <a:off x="862220" y="2618739"/>
            <a:ext cx="5233781" cy="3039032"/>
          </a:xfrm>
          <a:prstGeom prst="rect">
            <a:avLst/>
          </a:prstGeom>
          <a:solidFill>
            <a:srgbClr val="FF0000"/>
          </a:soli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54" name="Oval 7"/>
          <p:cNvSpPr>
            <a:spLocks noChangeArrowheads="1"/>
          </p:cNvSpPr>
          <p:nvPr/>
        </p:nvSpPr>
        <p:spPr bwMode="auto">
          <a:xfrm>
            <a:off x="862219" y="2165297"/>
            <a:ext cx="5231792" cy="890347"/>
          </a:xfrm>
          <a:prstGeom prst="ellipse">
            <a:avLst/>
          </a:prstGeom>
          <a:solidFill>
            <a:srgbClr val="FF0000"/>
          </a:soli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grpSp>
        <p:nvGrpSpPr>
          <p:cNvPr id="3" name="Group 11"/>
          <p:cNvGrpSpPr>
            <a:grpSpLocks/>
          </p:cNvGrpSpPr>
          <p:nvPr/>
        </p:nvGrpSpPr>
        <p:grpSpPr bwMode="auto">
          <a:xfrm>
            <a:off x="1176326" y="2401034"/>
            <a:ext cx="4601566" cy="3456528"/>
            <a:chOff x="1667" y="1016"/>
            <a:chExt cx="2228" cy="2400"/>
          </a:xfrm>
        </p:grpSpPr>
        <p:sp>
          <p:nvSpPr>
            <p:cNvPr id="57" name="Oval 12"/>
            <p:cNvSpPr>
              <a:spLocks noChangeArrowheads="1"/>
            </p:cNvSpPr>
            <p:nvPr/>
          </p:nvSpPr>
          <p:spPr bwMode="auto">
            <a:xfrm>
              <a:off x="1667" y="2869"/>
              <a:ext cx="2228" cy="547"/>
            </a:xfrm>
            <a:prstGeom prst="ellipse">
              <a:avLst/>
            </a:prstGeom>
            <a:solidFill>
              <a:srgbClr val="4D4D4D"/>
            </a:solidFill>
            <a:ln w="19050" algn="ctr">
              <a:noFill/>
              <a:prstDash val="sysDot"/>
              <a:round/>
              <a:headEnd/>
              <a:tailEnd/>
            </a:ln>
          </p:spPr>
          <p:txBody>
            <a:bodyPr wrap="none" anchor="ctr"/>
            <a:lstStyle/>
            <a:p>
              <a:pPr defTabSz="1218987">
                <a:defRPr/>
              </a:pPr>
              <a:endParaRPr lang="en-US" sz="2700" b="1" kern="0">
                <a:solidFill>
                  <a:srgbClr val="000000"/>
                </a:solidFill>
                <a:latin typeface="Arial" charset="0"/>
                <a:cs typeface="Arial" charset="0"/>
              </a:endParaRPr>
            </a:p>
          </p:txBody>
        </p:sp>
        <p:sp>
          <p:nvSpPr>
            <p:cNvPr id="59" name="Rectangle 13"/>
            <p:cNvSpPr>
              <a:spLocks noChangeArrowheads="1"/>
            </p:cNvSpPr>
            <p:nvPr/>
          </p:nvSpPr>
          <p:spPr bwMode="auto">
            <a:xfrm>
              <a:off x="1667" y="1281"/>
              <a:ext cx="2228" cy="1862"/>
            </a:xfrm>
            <a:prstGeom prst="rect">
              <a:avLst/>
            </a:prstGeom>
            <a:gradFill rotWithShape="1">
              <a:gsLst>
                <a:gs pos="0">
                  <a:srgbClr val="4D4D4D"/>
                </a:gs>
                <a:gs pos="50000">
                  <a:srgbClr val="4D4D4D">
                    <a:gamma/>
                    <a:shade val="79216"/>
                    <a:invGamma/>
                  </a:srgbClr>
                </a:gs>
                <a:gs pos="100000">
                  <a:srgbClr val="4D4D4D"/>
                </a:gs>
              </a:gsLst>
              <a:lin ang="5400000" scaled="1"/>
            </a:gradFill>
            <a:ln w="19050" algn="ctr">
              <a:noFill/>
              <a:prstDash val="sysDot"/>
              <a:miter lim="800000"/>
              <a:headEnd/>
              <a:tailEnd/>
            </a:ln>
            <a:effectLst/>
          </p:spPr>
          <p:txBody>
            <a:bodyPr wrap="none" anchor="ctr"/>
            <a:lstStyle/>
            <a:p>
              <a:pPr defTabSz="1218987">
                <a:defRPr/>
              </a:pPr>
              <a:endParaRPr lang="en-US" sz="2700" b="1" kern="0">
                <a:solidFill>
                  <a:srgbClr val="000000"/>
                </a:solidFill>
                <a:latin typeface="Arial" charset="0"/>
                <a:cs typeface="Arial" charset="0"/>
              </a:endParaRPr>
            </a:p>
          </p:txBody>
        </p:sp>
        <p:sp>
          <p:nvSpPr>
            <p:cNvPr id="60" name="Oval 14"/>
            <p:cNvSpPr>
              <a:spLocks noChangeArrowheads="1"/>
            </p:cNvSpPr>
            <p:nvPr/>
          </p:nvSpPr>
          <p:spPr bwMode="auto">
            <a:xfrm>
              <a:off x="1667" y="1016"/>
              <a:ext cx="2228" cy="547"/>
            </a:xfrm>
            <a:prstGeom prst="ellipse">
              <a:avLst/>
            </a:prstGeom>
            <a:gradFill rotWithShape="1">
              <a:gsLst>
                <a:gs pos="0">
                  <a:srgbClr val="4D4D4D">
                    <a:gamma/>
                    <a:tint val="57255"/>
                    <a:invGamma/>
                  </a:srgbClr>
                </a:gs>
                <a:gs pos="100000">
                  <a:srgbClr val="4D4D4D"/>
                </a:gs>
              </a:gsLst>
              <a:lin ang="5400000" scaled="1"/>
            </a:gradFill>
            <a:ln w="19050" algn="ctr">
              <a:noFill/>
              <a:prstDash val="sysDot"/>
              <a:round/>
              <a:headEnd/>
              <a:tailEnd/>
            </a:ln>
            <a:effectLst/>
          </p:spPr>
          <p:txBody>
            <a:bodyPr wrap="none" anchor="ctr"/>
            <a:lstStyle/>
            <a:p>
              <a:pPr defTabSz="1218987">
                <a:defRPr/>
              </a:pPr>
              <a:endParaRPr lang="en-US" sz="2700" b="1" kern="0">
                <a:solidFill>
                  <a:srgbClr val="000000"/>
                </a:solidFill>
                <a:latin typeface="Arial" charset="0"/>
                <a:cs typeface="Arial" charset="0"/>
              </a:endParaRPr>
            </a:p>
          </p:txBody>
        </p:sp>
      </p:grpSp>
      <p:grpSp>
        <p:nvGrpSpPr>
          <p:cNvPr id="4" name="Group 15"/>
          <p:cNvGrpSpPr>
            <a:grpSpLocks/>
          </p:cNvGrpSpPr>
          <p:nvPr/>
        </p:nvGrpSpPr>
        <p:grpSpPr bwMode="auto">
          <a:xfrm>
            <a:off x="1584465" y="2721856"/>
            <a:ext cx="3761280" cy="2842778"/>
            <a:chOff x="1854" y="1227"/>
            <a:chExt cx="1843" cy="1998"/>
          </a:xfrm>
        </p:grpSpPr>
        <p:sp>
          <p:nvSpPr>
            <p:cNvPr id="62" name="Oval 16"/>
            <p:cNvSpPr>
              <a:spLocks noChangeArrowheads="1"/>
            </p:cNvSpPr>
            <p:nvPr/>
          </p:nvSpPr>
          <p:spPr bwMode="auto">
            <a:xfrm>
              <a:off x="1854" y="2773"/>
              <a:ext cx="1843" cy="452"/>
            </a:xfrm>
            <a:prstGeom prst="ellipse">
              <a:avLst/>
            </a:prstGeom>
            <a:solidFill>
              <a:srgbClr val="E0E0E0"/>
            </a:soli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63" name="Rectangle 17"/>
            <p:cNvSpPr>
              <a:spLocks noChangeArrowheads="1"/>
            </p:cNvSpPr>
            <p:nvPr/>
          </p:nvSpPr>
          <p:spPr bwMode="auto">
            <a:xfrm>
              <a:off x="1854" y="1461"/>
              <a:ext cx="1840" cy="1543"/>
            </a:xfrm>
            <a:prstGeom prst="rect">
              <a:avLst/>
            </a:prstGeom>
            <a:gradFill rotWithShape="1">
              <a:gsLst>
                <a:gs pos="0">
                  <a:srgbClr val="E0E0E0"/>
                </a:gs>
                <a:gs pos="50000">
                  <a:srgbClr val="B1B1B1"/>
                </a:gs>
                <a:gs pos="100000">
                  <a:srgbClr val="E0E0E0"/>
                </a:gs>
              </a:gsLst>
              <a:lin ang="5400000" scaled="1"/>
            </a:gra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64" name="Oval 18"/>
            <p:cNvSpPr>
              <a:spLocks noChangeArrowheads="1"/>
            </p:cNvSpPr>
            <p:nvPr/>
          </p:nvSpPr>
          <p:spPr bwMode="auto">
            <a:xfrm>
              <a:off x="1854" y="1227"/>
              <a:ext cx="1843" cy="452"/>
            </a:xfrm>
            <a:prstGeom prst="ellipse">
              <a:avLst/>
            </a:prstGeom>
            <a:gradFill rotWithShape="1">
              <a:gsLst>
                <a:gs pos="0">
                  <a:srgbClr val="F5F5F5"/>
                </a:gs>
                <a:gs pos="100000">
                  <a:srgbClr val="E0E0E0"/>
                </a:gs>
              </a:gsLst>
              <a:lin ang="5400000" scaled="1"/>
            </a:gradFill>
            <a:ln w="19050" algn="ctr">
              <a:noFill/>
              <a:round/>
              <a:headEnd/>
              <a:tailEnd/>
            </a:ln>
          </p:spPr>
          <p:txBody>
            <a:bodyPr wrap="none" anchor="ctr"/>
            <a:lstStyle/>
            <a:p>
              <a:pPr eaLnBrk="1" hangingPunct="1"/>
              <a:endParaRPr lang="en-US" sz="2700" b="1">
                <a:solidFill>
                  <a:srgbClr val="000000"/>
                </a:solidFill>
                <a:latin typeface="Arial" charset="0"/>
                <a:cs typeface="Arial" charset="0"/>
              </a:endParaRPr>
            </a:p>
          </p:txBody>
        </p:sp>
      </p:grpSp>
      <p:grpSp>
        <p:nvGrpSpPr>
          <p:cNvPr id="5" name="Group 19"/>
          <p:cNvGrpSpPr>
            <a:grpSpLocks/>
          </p:cNvGrpSpPr>
          <p:nvPr/>
        </p:nvGrpSpPr>
        <p:grpSpPr bwMode="auto">
          <a:xfrm>
            <a:off x="1970596" y="3031524"/>
            <a:ext cx="2985016" cy="2249951"/>
            <a:chOff x="2028" y="1429"/>
            <a:chExt cx="1492" cy="1613"/>
          </a:xfrm>
        </p:grpSpPr>
        <p:sp>
          <p:nvSpPr>
            <p:cNvPr id="70" name="Oval 20"/>
            <p:cNvSpPr>
              <a:spLocks noChangeArrowheads="1"/>
            </p:cNvSpPr>
            <p:nvPr/>
          </p:nvSpPr>
          <p:spPr bwMode="auto">
            <a:xfrm>
              <a:off x="2028" y="2676"/>
              <a:ext cx="1491" cy="366"/>
            </a:xfrm>
            <a:prstGeom prst="ellipse">
              <a:avLst/>
            </a:prstGeom>
            <a:solidFill>
              <a:srgbClr val="53708D"/>
            </a:soli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75" name="Rectangle 21"/>
            <p:cNvSpPr>
              <a:spLocks noChangeArrowheads="1"/>
            </p:cNvSpPr>
            <p:nvPr/>
          </p:nvSpPr>
          <p:spPr bwMode="auto">
            <a:xfrm>
              <a:off x="2028" y="1613"/>
              <a:ext cx="1492" cy="1250"/>
            </a:xfrm>
            <a:prstGeom prst="rect">
              <a:avLst/>
            </a:prstGeom>
            <a:gradFill rotWithShape="1">
              <a:gsLst>
                <a:gs pos="0">
                  <a:srgbClr val="53708D"/>
                </a:gs>
                <a:gs pos="50000">
                  <a:srgbClr val="476079"/>
                </a:gs>
                <a:gs pos="100000">
                  <a:srgbClr val="53708D"/>
                </a:gs>
              </a:gsLst>
              <a:lin ang="5400000" scaled="1"/>
            </a:gradFill>
            <a:ln w="19050" algn="ctr">
              <a:noFill/>
              <a:prstDash val="sysDot"/>
              <a:miter lim="800000"/>
              <a:headEnd/>
              <a:tailEnd/>
            </a:ln>
          </p:spPr>
          <p:txBody>
            <a:bodyPr wrap="none" anchor="ctr"/>
            <a:lstStyle/>
            <a:p>
              <a:pPr eaLnBrk="1" hangingPunct="1"/>
              <a:endParaRPr lang="en-US" sz="2700" b="1">
                <a:solidFill>
                  <a:srgbClr val="000000"/>
                </a:solidFill>
                <a:latin typeface="Arial" charset="0"/>
                <a:cs typeface="Arial" charset="0"/>
              </a:endParaRPr>
            </a:p>
          </p:txBody>
        </p:sp>
        <p:sp>
          <p:nvSpPr>
            <p:cNvPr id="76" name="Oval 22"/>
            <p:cNvSpPr>
              <a:spLocks noChangeArrowheads="1"/>
            </p:cNvSpPr>
            <p:nvPr/>
          </p:nvSpPr>
          <p:spPr bwMode="auto">
            <a:xfrm>
              <a:off x="2028" y="1429"/>
              <a:ext cx="1491" cy="366"/>
            </a:xfrm>
            <a:prstGeom prst="ellipse">
              <a:avLst/>
            </a:prstGeom>
            <a:gradFill rotWithShape="1">
              <a:gsLst>
                <a:gs pos="0">
                  <a:srgbClr val="9DADBE"/>
                </a:gs>
                <a:gs pos="100000">
                  <a:srgbClr val="53708D"/>
                </a:gs>
              </a:gsLst>
              <a:lin ang="5400000" scaled="1"/>
            </a:gradFill>
            <a:ln w="19050" algn="ctr">
              <a:noFill/>
              <a:prstDash val="sysDot"/>
              <a:round/>
              <a:headEnd/>
              <a:tailEnd/>
            </a:ln>
          </p:spPr>
          <p:txBody>
            <a:bodyPr wrap="none" anchor="ctr"/>
            <a:lstStyle/>
            <a:p>
              <a:pPr eaLnBrk="1" hangingPunct="1"/>
              <a:endParaRPr lang="en-US" sz="2700" b="1">
                <a:solidFill>
                  <a:srgbClr val="000000"/>
                </a:solidFill>
                <a:latin typeface="Arial" charset="0"/>
                <a:cs typeface="Arial" charset="0"/>
              </a:endParaRPr>
            </a:p>
          </p:txBody>
        </p:sp>
      </p:grpSp>
      <p:sp>
        <p:nvSpPr>
          <p:cNvPr id="82" name="Oval 23"/>
          <p:cNvSpPr>
            <a:spLocks noChangeArrowheads="1"/>
          </p:cNvSpPr>
          <p:nvPr/>
        </p:nvSpPr>
        <p:spPr bwMode="auto">
          <a:xfrm flipV="1">
            <a:off x="2022618" y="4662144"/>
            <a:ext cx="2908990" cy="412886"/>
          </a:xfrm>
          <a:prstGeom prst="ellipse">
            <a:avLst/>
          </a:prstGeom>
          <a:gradFill rotWithShape="1">
            <a:gsLst>
              <a:gs pos="0">
                <a:srgbClr val="374B5E"/>
              </a:gs>
              <a:gs pos="100000">
                <a:srgbClr val="53708D"/>
              </a:gs>
            </a:gsLst>
            <a:path path="shape">
              <a:fillToRect l="50000" t="50000" r="50000" b="50000"/>
            </a:path>
          </a:gradFill>
          <a:ln w="9525" algn="ctr">
            <a:noFill/>
            <a:round/>
            <a:headEnd/>
            <a:tailEnd/>
          </a:ln>
        </p:spPr>
        <p:txBody>
          <a:bodyPr wrap="none" lIns="121899" tIns="60949" rIns="121899" bIns="60949" anchor="ctr"/>
          <a:lstStyle/>
          <a:p>
            <a:pPr eaLnBrk="1" hangingPunct="1"/>
            <a:endParaRPr lang="en-US" sz="2100" b="1">
              <a:solidFill>
                <a:srgbClr val="000000"/>
              </a:solidFill>
              <a:latin typeface="Arial" charset="0"/>
              <a:cs typeface="Arial" charset="0"/>
            </a:endParaRPr>
          </a:p>
        </p:txBody>
      </p:sp>
      <p:pic>
        <p:nvPicPr>
          <p:cNvPr id="83" name="Picture 24" descr="Database_old_and_new"/>
          <p:cNvPicPr>
            <a:picLocks noChangeAspect="1" noChangeArrowheads="1"/>
          </p:cNvPicPr>
          <p:nvPr/>
        </p:nvPicPr>
        <p:blipFill>
          <a:blip r:embed="rId3" cstate="print"/>
          <a:srcRect/>
          <a:stretch>
            <a:fillRect/>
          </a:stretch>
        </p:blipFill>
        <p:spPr bwMode="auto">
          <a:xfrm>
            <a:off x="2490773" y="3424881"/>
            <a:ext cx="1944662" cy="1470210"/>
          </a:xfrm>
          <a:prstGeom prst="rect">
            <a:avLst/>
          </a:prstGeom>
          <a:noFill/>
          <a:ln w="9525">
            <a:noFill/>
            <a:miter lim="800000"/>
            <a:headEnd/>
            <a:tailEnd/>
          </a:ln>
        </p:spPr>
      </p:pic>
      <p:pic>
        <p:nvPicPr>
          <p:cNvPr id="88" name="Picture 17" descr="Control-graphic"/>
          <p:cNvPicPr>
            <a:picLocks noChangeAspect="1" noChangeArrowheads="1"/>
          </p:cNvPicPr>
          <p:nvPr/>
        </p:nvPicPr>
        <p:blipFill>
          <a:blip r:embed="rId4" cstate="print"/>
          <a:srcRect/>
          <a:stretch>
            <a:fillRect/>
          </a:stretch>
        </p:blipFill>
        <p:spPr bwMode="auto">
          <a:xfrm>
            <a:off x="2728878" y="3773600"/>
            <a:ext cx="1452494" cy="1012688"/>
          </a:xfrm>
          <a:prstGeom prst="rect">
            <a:avLst/>
          </a:prstGeom>
          <a:noFill/>
          <a:ln w="9525">
            <a:noFill/>
            <a:miter lim="800000"/>
            <a:headEnd/>
            <a:tailEnd/>
          </a:ln>
        </p:spPr>
      </p:pic>
      <p:sp>
        <p:nvSpPr>
          <p:cNvPr id="41" name="Rectangle 40"/>
          <p:cNvSpPr/>
          <p:nvPr/>
        </p:nvSpPr>
        <p:spPr>
          <a:xfrm>
            <a:off x="5499418" y="6549390"/>
            <a:ext cx="3211830" cy="205740"/>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800" dirty="0">
                <a:solidFill>
                  <a:schemeClr val="tx1"/>
                </a:solidFill>
              </a:rPr>
              <a:t>Copyright © 2016, Oracle and/or its affiliates. All rights reserved</a:t>
            </a:r>
            <a:endParaRPr lang="ko-KR" altLang="en-US" sz="800" dirty="0"/>
          </a:p>
        </p:txBody>
      </p:sp>
      <p:sp>
        <p:nvSpPr>
          <p:cNvPr id="10" name="Rectangle 9"/>
          <p:cNvSpPr/>
          <p:nvPr/>
        </p:nvSpPr>
        <p:spPr>
          <a:xfrm>
            <a:off x="11460560" y="6553897"/>
            <a:ext cx="330540" cy="215444"/>
          </a:xfrm>
          <a:prstGeom prst="rect">
            <a:avLst/>
          </a:prstGeom>
        </p:spPr>
        <p:txBody>
          <a:bodyPr wrap="none">
            <a:spAutoFit/>
          </a:bodyPr>
          <a:lstStyle/>
          <a:p>
            <a:fld id="{8E8BA12C-180C-45C2-AB9A-81E321EA445C}" type="slidenum">
              <a:rPr lang="en-US" altLang="ko-KR" sz="800">
                <a:solidFill>
                  <a:srgbClr val="5F5F5F"/>
                </a:solidFill>
              </a:rPr>
              <a:pPr/>
              <a:t>3</a:t>
            </a:fld>
            <a:endParaRPr lang="en-US" altLang="ko-KR" sz="800" dirty="0">
              <a:solidFill>
                <a:srgbClr val="5F5F5F"/>
              </a:solidFill>
            </a:endParaRPr>
          </a:p>
        </p:txBody>
      </p:sp>
      <p:cxnSp>
        <p:nvCxnSpPr>
          <p:cNvPr id="46" name="직선 화살표 연결선 45"/>
          <p:cNvCxnSpPr>
            <a:endCxn id="58" idx="1"/>
          </p:cNvCxnSpPr>
          <p:nvPr/>
        </p:nvCxnSpPr>
        <p:spPr>
          <a:xfrm flipV="1">
            <a:off x="5559762" y="4478698"/>
            <a:ext cx="1450404" cy="3352"/>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endCxn id="18454" idx="1"/>
          </p:cNvCxnSpPr>
          <p:nvPr/>
        </p:nvCxnSpPr>
        <p:spPr>
          <a:xfrm>
            <a:off x="5954894" y="4980136"/>
            <a:ext cx="1055269" cy="576155"/>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V="1">
            <a:off x="5150234" y="3145785"/>
            <a:ext cx="1879550" cy="779446"/>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endCxn id="55" idx="1"/>
          </p:cNvCxnSpPr>
          <p:nvPr/>
        </p:nvCxnSpPr>
        <p:spPr>
          <a:xfrm flipV="1">
            <a:off x="4724364" y="2072938"/>
            <a:ext cx="2285802" cy="1744525"/>
          </a:xfrm>
          <a:prstGeom prst="straightConnector1">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727167"/>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30</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979405" cy="369332"/>
          </a:xfrm>
          <a:prstGeom prst="rect">
            <a:avLst/>
          </a:prstGeom>
          <a:noFill/>
        </p:spPr>
        <p:txBody>
          <a:bodyPr wrap="none" rtlCol="0">
            <a:spAutoFit/>
          </a:bodyPr>
          <a:lstStyle/>
          <a:p>
            <a:r>
              <a:rPr lang="en-US" altLang="ko-KR" dirty="0" smtClean="0"/>
              <a:t>4. Application</a:t>
            </a:r>
            <a:r>
              <a:rPr lang="ko-KR" altLang="en-US" dirty="0" smtClean="0"/>
              <a:t> </a:t>
            </a:r>
            <a:r>
              <a:rPr lang="en-US" altLang="ko-KR" dirty="0"/>
              <a:t>context </a:t>
            </a:r>
            <a:r>
              <a:rPr lang="ko-KR" altLang="en-US" dirty="0" smtClean="0"/>
              <a:t>생성</a:t>
            </a:r>
            <a:endParaRPr lang="ko-KR" altLang="en-US" dirty="0"/>
          </a:p>
        </p:txBody>
      </p:sp>
      <p:sp>
        <p:nvSpPr>
          <p:cNvPr id="3" name="직사각형 2"/>
          <p:cNvSpPr/>
          <p:nvPr/>
        </p:nvSpPr>
        <p:spPr>
          <a:xfrm>
            <a:off x="703811" y="1514174"/>
            <a:ext cx="10551621" cy="3754874"/>
          </a:xfrm>
          <a:prstGeom prst="rect">
            <a:avLst/>
          </a:prstGeom>
        </p:spPr>
        <p:txBody>
          <a:bodyPr wrap="square">
            <a:spAutoFit/>
          </a:bodyPr>
          <a:lstStyle/>
          <a:p>
            <a:r>
              <a:rPr lang="ko-KR" altLang="en-US" sz="1400" dirty="0" err="1" smtClean="0"/>
              <a:t>conn</a:t>
            </a:r>
            <a:r>
              <a:rPr lang="ko-KR" altLang="en-US" sz="1400" dirty="0" smtClean="0"/>
              <a:t> </a:t>
            </a:r>
            <a:r>
              <a:rPr lang="ko-KR" altLang="en-US" sz="1400" dirty="0" err="1" smtClean="0"/>
              <a:t>adminar</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a:t>SELECT SYS_CONTEXT</a:t>
            </a:r>
            <a:r>
              <a:rPr lang="ko-KR" altLang="en-US" sz="1400" dirty="0" smtClean="0"/>
              <a:t>(</a:t>
            </a:r>
            <a:r>
              <a:rPr lang="en-US" altLang="ko-KR" sz="1400" dirty="0" smtClean="0"/>
              <a:t>'</a:t>
            </a:r>
            <a:r>
              <a:rPr lang="ko-KR" altLang="en-US" sz="1400" dirty="0" err="1" smtClean="0"/>
              <a:t>datazone_ctx</a:t>
            </a:r>
            <a:r>
              <a:rPr lang="en-US" altLang="ko-KR" sz="1400" dirty="0" smtClean="0"/>
              <a:t>'</a:t>
            </a:r>
            <a:r>
              <a:rPr lang="ko-KR" altLang="en-US" sz="1400" dirty="0" smtClean="0"/>
              <a:t>, </a:t>
            </a:r>
            <a:r>
              <a:rPr lang="en-US" altLang="ko-KR" sz="1400" dirty="0" smtClean="0"/>
              <a:t>'</a:t>
            </a:r>
            <a:r>
              <a:rPr lang="ko-KR" altLang="en-US" sz="1400" dirty="0" err="1" smtClean="0"/>
              <a:t>data_zone</a:t>
            </a:r>
            <a:r>
              <a:rPr lang="en-US" altLang="ko-KR" sz="1400" dirty="0" smtClean="0"/>
              <a:t>'</a:t>
            </a:r>
            <a:r>
              <a:rPr lang="ko-KR" altLang="en-US" sz="1400" dirty="0" smtClean="0"/>
              <a:t>) </a:t>
            </a:r>
            <a:r>
              <a:rPr lang="ko-KR" altLang="en-US" sz="1400" dirty="0" err="1"/>
              <a:t>DBzone</a:t>
            </a:r>
            <a:r>
              <a:rPr lang="ko-KR" altLang="en-US" sz="1400" dirty="0"/>
              <a:t> FROM DUAL;</a:t>
            </a:r>
          </a:p>
          <a:p>
            <a:endParaRPr lang="ko-KR" altLang="en-US" sz="1400" dirty="0"/>
          </a:p>
          <a:p>
            <a:r>
              <a:rPr lang="ko-KR" altLang="en-US" sz="1400" dirty="0"/>
              <a:t>DBZONE</a:t>
            </a:r>
          </a:p>
          <a:p>
            <a:r>
              <a:rPr lang="ko-KR" altLang="en-US" sz="1400" dirty="0"/>
              <a:t>--------------------------------------------------------------------------------</a:t>
            </a:r>
          </a:p>
          <a:p>
            <a:r>
              <a:rPr lang="ko-KR" altLang="en-US" sz="1400" dirty="0" smtClean="0"/>
              <a:t>AR</a:t>
            </a:r>
            <a:endParaRPr lang="en-US" altLang="ko-KR" sz="1400" dirty="0" smtClean="0"/>
          </a:p>
          <a:p>
            <a:endParaRPr lang="en-US" altLang="ko-KR" sz="1400" dirty="0"/>
          </a:p>
          <a:p>
            <a:endParaRPr lang="en-US" altLang="ko-KR" sz="1400" dirty="0" smtClean="0"/>
          </a:p>
          <a:p>
            <a:r>
              <a:rPr lang="ko-KR" altLang="en-US" sz="1400" dirty="0" err="1"/>
              <a:t>conn</a:t>
            </a:r>
            <a:r>
              <a:rPr lang="ko-KR" altLang="en-US" sz="1400" dirty="0"/>
              <a:t> </a:t>
            </a:r>
            <a:r>
              <a:rPr lang="ko-KR" altLang="en-US" sz="1400" dirty="0" err="1" smtClean="0"/>
              <a:t>adminar</a:t>
            </a:r>
            <a:r>
              <a:rPr lang="en-US" altLang="ko-KR" sz="1400" dirty="0" smtClean="0"/>
              <a:t>mil</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a:t>SELECT SYS_CONTEXT</a:t>
            </a:r>
            <a:r>
              <a:rPr lang="ko-KR" altLang="en-US" sz="1400" dirty="0" smtClean="0"/>
              <a:t>(</a:t>
            </a:r>
            <a:r>
              <a:rPr lang="en-US" altLang="ko-KR" sz="1400" dirty="0" smtClean="0"/>
              <a:t>'</a:t>
            </a:r>
            <a:r>
              <a:rPr lang="ko-KR" altLang="en-US" sz="1400" dirty="0" err="1" smtClean="0"/>
              <a:t>datazone_ctx</a:t>
            </a:r>
            <a:r>
              <a:rPr lang="en-US" altLang="ko-KR" sz="1400" dirty="0" smtClean="0"/>
              <a:t>'</a:t>
            </a:r>
            <a:r>
              <a:rPr lang="ko-KR" altLang="en-US" sz="1400" dirty="0" smtClean="0"/>
              <a:t>, </a:t>
            </a:r>
            <a:r>
              <a:rPr lang="en-US" altLang="ko-KR" sz="1400" dirty="0" smtClean="0"/>
              <a:t>'</a:t>
            </a:r>
            <a:r>
              <a:rPr lang="ko-KR" altLang="en-US" sz="1400" dirty="0" err="1" smtClean="0"/>
              <a:t>data_zone</a:t>
            </a:r>
            <a:r>
              <a:rPr lang="en-US" altLang="ko-KR" sz="1400" dirty="0" smtClean="0"/>
              <a:t>'</a:t>
            </a:r>
            <a:r>
              <a:rPr lang="ko-KR" altLang="en-US" sz="1400" dirty="0" smtClean="0"/>
              <a:t>) </a:t>
            </a:r>
            <a:r>
              <a:rPr lang="ko-KR" altLang="en-US" sz="1400" dirty="0" err="1"/>
              <a:t>DBzone</a:t>
            </a:r>
            <a:r>
              <a:rPr lang="ko-KR" altLang="en-US" sz="1400" dirty="0"/>
              <a:t> FROM DUAL;</a:t>
            </a:r>
          </a:p>
          <a:p>
            <a:endParaRPr lang="ko-KR" altLang="en-US" sz="1400" dirty="0"/>
          </a:p>
          <a:p>
            <a:r>
              <a:rPr lang="ko-KR" altLang="en-US" sz="1400" dirty="0"/>
              <a:t>DBZONE</a:t>
            </a:r>
          </a:p>
          <a:p>
            <a:r>
              <a:rPr lang="ko-KR" altLang="en-US" sz="1400" dirty="0"/>
              <a:t>--------------------------------------------------------------------------------</a:t>
            </a:r>
          </a:p>
          <a:p>
            <a:r>
              <a:rPr lang="ko-KR" altLang="en-US" sz="1400" dirty="0" smtClean="0"/>
              <a:t>AR</a:t>
            </a:r>
            <a:r>
              <a:rPr lang="en-US" altLang="ko-KR" sz="1400" dirty="0" smtClean="0"/>
              <a:t>MIL</a:t>
            </a:r>
            <a:endParaRPr lang="ko-KR" altLang="en-US" sz="1400" dirty="0"/>
          </a:p>
          <a:p>
            <a:endParaRPr lang="ko-KR" altLang="en-US" sz="1400" dirty="0"/>
          </a:p>
        </p:txBody>
      </p:sp>
      <p:sp>
        <p:nvSpPr>
          <p:cNvPr id="10" name="TextBox 9"/>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
        <p:nvSpPr>
          <p:cNvPr id="2" name="직사각형 1"/>
          <p:cNvSpPr/>
          <p:nvPr/>
        </p:nvSpPr>
        <p:spPr>
          <a:xfrm>
            <a:off x="592624" y="1067029"/>
            <a:ext cx="3566781" cy="338554"/>
          </a:xfrm>
          <a:prstGeom prst="rect">
            <a:avLst/>
          </a:prstGeom>
        </p:spPr>
        <p:txBody>
          <a:bodyPr wrap="square">
            <a:spAutoFit/>
          </a:bodyPr>
          <a:lstStyle/>
          <a:p>
            <a:r>
              <a:rPr lang="en-US" altLang="ko-KR" sz="1600" b="1" dirty="0" smtClean="0"/>
              <a:t>4.3 Application</a:t>
            </a:r>
            <a:r>
              <a:rPr lang="ko-KR" altLang="en-US" sz="1600" b="1" dirty="0" smtClean="0"/>
              <a:t> </a:t>
            </a:r>
            <a:r>
              <a:rPr lang="en-US" altLang="ko-KR" sz="1600" b="1" dirty="0"/>
              <a:t>context </a:t>
            </a:r>
            <a:r>
              <a:rPr lang="ko-KR" altLang="en-US" sz="1600" b="1" dirty="0"/>
              <a:t>정보 확인</a:t>
            </a:r>
          </a:p>
        </p:txBody>
      </p:sp>
    </p:spTree>
    <p:extLst>
      <p:ext uri="{BB962C8B-B14F-4D97-AF65-F5344CB8AC3E}">
        <p14:creationId xmlns:p14="http://schemas.microsoft.com/office/powerpoint/2010/main" val="24353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31</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6" y="606829"/>
            <a:ext cx="11263747" cy="369332"/>
          </a:xfrm>
          <a:prstGeom prst="rect">
            <a:avLst/>
          </a:prstGeom>
          <a:noFill/>
        </p:spPr>
        <p:txBody>
          <a:bodyPr wrap="square" rtlCol="0">
            <a:spAutoFit/>
          </a:bodyPr>
          <a:lstStyle/>
          <a:p>
            <a:r>
              <a:rPr lang="en-US" altLang="ko-KR" dirty="0" smtClean="0"/>
              <a:t>5.  Policy function </a:t>
            </a:r>
            <a:r>
              <a:rPr lang="ko-KR" altLang="en-US" dirty="0" smtClean="0"/>
              <a:t>생성</a:t>
            </a:r>
            <a:endParaRPr lang="ko-KR" altLang="en-US" dirty="0"/>
          </a:p>
        </p:txBody>
      </p:sp>
      <p:sp>
        <p:nvSpPr>
          <p:cNvPr id="8" name="직사각형 7"/>
          <p:cNvSpPr/>
          <p:nvPr/>
        </p:nvSpPr>
        <p:spPr>
          <a:xfrm>
            <a:off x="695497" y="1142411"/>
            <a:ext cx="8997143" cy="3293209"/>
          </a:xfrm>
          <a:prstGeom prst="rect">
            <a:avLst/>
          </a:prstGeom>
        </p:spPr>
        <p:txBody>
          <a:bodyPr wrap="square">
            <a:spAutoFit/>
          </a:bodyPr>
          <a:lstStyle/>
          <a:p>
            <a:r>
              <a:rPr lang="ko-KR" altLang="en-US" sz="1600" dirty="0" err="1" smtClean="0"/>
              <a:t>conn</a:t>
            </a:r>
            <a:r>
              <a:rPr lang="ko-KR" altLang="en-US" sz="1600" dirty="0" smtClean="0"/>
              <a:t> </a:t>
            </a:r>
            <a:r>
              <a:rPr lang="ko-KR" altLang="en-US" sz="1600" dirty="0" err="1" smtClean="0"/>
              <a:t>appuser</a:t>
            </a:r>
            <a:r>
              <a:rPr lang="ko-KR" altLang="en-US" sz="1600" dirty="0" smtClean="0"/>
              <a:t>/</a:t>
            </a:r>
            <a:r>
              <a:rPr lang="en-US" altLang="ko-KR" sz="1600" dirty="0" smtClean="0"/>
              <a:t>welcome1@pdbxx</a:t>
            </a:r>
          </a:p>
          <a:p>
            <a:endParaRPr lang="en-US" altLang="ko-KR" sz="1600" dirty="0" smtClean="0"/>
          </a:p>
          <a:p>
            <a:r>
              <a:rPr lang="en-US" altLang="ko-KR" sz="1600" dirty="0" smtClean="0"/>
              <a:t>CREATE </a:t>
            </a:r>
            <a:r>
              <a:rPr lang="en-US" altLang="ko-KR" sz="1600" dirty="0"/>
              <a:t>OR REPLACE FUNCTION </a:t>
            </a:r>
            <a:r>
              <a:rPr lang="en-US" altLang="ko-KR" sz="1600" dirty="0" err="1"/>
              <a:t>vpd_get_datazone</a:t>
            </a:r>
            <a:r>
              <a:rPr lang="en-US" altLang="ko-KR" sz="1600" dirty="0"/>
              <a:t>(</a:t>
            </a:r>
          </a:p>
          <a:p>
            <a:r>
              <a:rPr lang="en-US" altLang="ko-KR" sz="1600" dirty="0"/>
              <a:t>  </a:t>
            </a:r>
            <a:r>
              <a:rPr lang="en-US" altLang="ko-KR" sz="1600" dirty="0" err="1"/>
              <a:t>schema_p</a:t>
            </a:r>
            <a:r>
              <a:rPr lang="en-US" altLang="ko-KR" sz="1600" dirty="0"/>
              <a:t>   IN VARCHAR2,</a:t>
            </a:r>
          </a:p>
          <a:p>
            <a:r>
              <a:rPr lang="en-US" altLang="ko-KR" sz="1600" dirty="0"/>
              <a:t>  </a:t>
            </a:r>
            <a:r>
              <a:rPr lang="en-US" altLang="ko-KR" sz="1600" dirty="0" err="1"/>
              <a:t>table_p</a:t>
            </a:r>
            <a:r>
              <a:rPr lang="en-US" altLang="ko-KR" sz="1600" dirty="0"/>
              <a:t>    IN VARCHAR2)</a:t>
            </a:r>
          </a:p>
          <a:p>
            <a:r>
              <a:rPr lang="en-US" altLang="ko-KR" sz="1600" dirty="0"/>
              <a:t> RETURN VARCHAR2</a:t>
            </a:r>
          </a:p>
          <a:p>
            <a:r>
              <a:rPr lang="en-US" altLang="ko-KR" sz="1600" dirty="0"/>
              <a:t> AS</a:t>
            </a:r>
          </a:p>
          <a:p>
            <a:r>
              <a:rPr lang="en-US" altLang="ko-KR" sz="1600" dirty="0"/>
              <a:t>  </a:t>
            </a:r>
            <a:r>
              <a:rPr lang="en-US" altLang="ko-KR" sz="1600" dirty="0" err="1"/>
              <a:t>users_pred</a:t>
            </a:r>
            <a:r>
              <a:rPr lang="en-US" altLang="ko-KR" sz="1600" dirty="0"/>
              <a:t> VARCHAR2 (400);</a:t>
            </a:r>
          </a:p>
          <a:p>
            <a:r>
              <a:rPr lang="en-US" altLang="ko-KR" sz="1600" dirty="0"/>
              <a:t> BEGIN</a:t>
            </a:r>
          </a:p>
          <a:p>
            <a:r>
              <a:rPr lang="en-US" altLang="ko-KR" sz="1600" dirty="0"/>
              <a:t> 	  </a:t>
            </a:r>
            <a:r>
              <a:rPr lang="en-US" altLang="ko-KR" sz="1600" dirty="0" err="1"/>
              <a:t>users_pred</a:t>
            </a:r>
            <a:r>
              <a:rPr lang="en-US" altLang="ko-KR" sz="1600" dirty="0"/>
              <a:t> := </a:t>
            </a:r>
            <a:r>
              <a:rPr lang="en-US" altLang="ko-KR" sz="1600" dirty="0" smtClean="0"/>
              <a:t>'</a:t>
            </a:r>
            <a:r>
              <a:rPr lang="en-US" altLang="ko-KR" sz="1600" dirty="0" err="1" smtClean="0"/>
              <a:t>emp_sosok_cd</a:t>
            </a:r>
            <a:r>
              <a:rPr lang="en-US" altLang="ko-KR" sz="1600" dirty="0" smtClean="0"/>
              <a:t> </a:t>
            </a:r>
            <a:r>
              <a:rPr lang="en-US" altLang="ko-KR" sz="1600" dirty="0"/>
              <a:t>= SYS_CONTEXT</a:t>
            </a:r>
            <a:r>
              <a:rPr lang="en-US" altLang="ko-KR" sz="1600" dirty="0" smtClean="0"/>
              <a:t>(''</a:t>
            </a:r>
            <a:r>
              <a:rPr lang="en-US" altLang="ko-KR" sz="1600" dirty="0" err="1" smtClean="0"/>
              <a:t>datazone_ctx</a:t>
            </a:r>
            <a:r>
              <a:rPr lang="en-US" altLang="ko-KR" sz="1600" dirty="0" smtClean="0"/>
              <a:t>'', ''</a:t>
            </a:r>
            <a:r>
              <a:rPr lang="en-US" altLang="ko-KR" sz="1600" dirty="0" err="1" smtClean="0"/>
              <a:t>data_zone</a:t>
            </a:r>
            <a:r>
              <a:rPr lang="en-US" altLang="ko-KR" sz="1600" dirty="0" smtClean="0"/>
              <a:t>'')'; </a:t>
            </a:r>
            <a:endParaRPr lang="en-US" altLang="ko-KR" sz="1600" dirty="0"/>
          </a:p>
          <a:p>
            <a:r>
              <a:rPr lang="en-US" altLang="ko-KR" sz="1600" dirty="0"/>
              <a:t> RETURN </a:t>
            </a:r>
            <a:r>
              <a:rPr lang="en-US" altLang="ko-KR" sz="1600" dirty="0" err="1"/>
              <a:t>users_pred</a:t>
            </a:r>
            <a:r>
              <a:rPr lang="en-US" altLang="ko-KR" sz="1600" dirty="0"/>
              <a:t>;</a:t>
            </a:r>
          </a:p>
          <a:p>
            <a:r>
              <a:rPr lang="en-US" altLang="ko-KR" sz="1600" dirty="0"/>
              <a:t>END;</a:t>
            </a:r>
          </a:p>
          <a:p>
            <a:r>
              <a:rPr lang="en-US" altLang="ko-KR" sz="1600" dirty="0"/>
              <a:t>/</a:t>
            </a:r>
            <a:endParaRPr lang="ko-KR" altLang="en-US" sz="1600" dirty="0"/>
          </a:p>
        </p:txBody>
      </p:sp>
      <p:sp>
        <p:nvSpPr>
          <p:cNvPr id="14" name="TextBox 13"/>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191502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32</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072042" cy="369332"/>
          </a:xfrm>
          <a:prstGeom prst="rect">
            <a:avLst/>
          </a:prstGeom>
          <a:noFill/>
        </p:spPr>
        <p:txBody>
          <a:bodyPr wrap="none" rtlCol="0">
            <a:spAutoFit/>
          </a:bodyPr>
          <a:lstStyle/>
          <a:p>
            <a:r>
              <a:rPr lang="en-US" altLang="ko-KR" dirty="0" smtClean="0"/>
              <a:t>6. VPD Policy </a:t>
            </a:r>
            <a:r>
              <a:rPr lang="ko-KR" altLang="en-US" dirty="0" smtClean="0"/>
              <a:t>생성</a:t>
            </a:r>
            <a:endParaRPr lang="ko-KR" altLang="en-US" dirty="0"/>
          </a:p>
        </p:txBody>
      </p:sp>
      <p:sp>
        <p:nvSpPr>
          <p:cNvPr id="8" name="직사각형 7"/>
          <p:cNvSpPr/>
          <p:nvPr/>
        </p:nvSpPr>
        <p:spPr>
          <a:xfrm>
            <a:off x="695497" y="1153565"/>
            <a:ext cx="8997143" cy="4278094"/>
          </a:xfrm>
          <a:prstGeom prst="rect">
            <a:avLst/>
          </a:prstGeom>
        </p:spPr>
        <p:txBody>
          <a:bodyPr wrap="square">
            <a:spAutoFit/>
          </a:bodyPr>
          <a:lstStyle/>
          <a:p>
            <a:r>
              <a:rPr lang="ko-KR" altLang="en-US" sz="1600" dirty="0" err="1" smtClean="0"/>
              <a:t>conn</a:t>
            </a:r>
            <a:r>
              <a:rPr lang="ko-KR" altLang="en-US" sz="1600" dirty="0" smtClean="0"/>
              <a:t> </a:t>
            </a:r>
            <a:r>
              <a:rPr lang="ko-KR" altLang="en-US" sz="1600" dirty="0" err="1" smtClean="0"/>
              <a:t>appuser</a:t>
            </a:r>
            <a:r>
              <a:rPr lang="ko-KR" altLang="en-US" sz="1600" dirty="0" smtClean="0"/>
              <a:t>/</a:t>
            </a:r>
            <a:r>
              <a:rPr lang="en-US" altLang="ko-KR" sz="1600" dirty="0" smtClean="0"/>
              <a:t>welcome1@pdbxx</a:t>
            </a:r>
          </a:p>
          <a:p>
            <a:endParaRPr lang="en-US" altLang="ko-KR" sz="1600" dirty="0" smtClean="0"/>
          </a:p>
          <a:p>
            <a:r>
              <a:rPr lang="en-US" altLang="ko-KR" sz="1600" dirty="0"/>
              <a:t>Begin </a:t>
            </a:r>
          </a:p>
          <a:p>
            <a:r>
              <a:rPr lang="en-US" altLang="ko-KR" sz="1600" dirty="0" err="1"/>
              <a:t>dbms_rls.add_policy</a:t>
            </a:r>
            <a:r>
              <a:rPr lang="en-US" altLang="ko-KR" sz="1600" dirty="0"/>
              <a:t>(</a:t>
            </a:r>
          </a:p>
          <a:p>
            <a:r>
              <a:rPr lang="en-US" altLang="ko-KR" sz="1600" dirty="0" err="1"/>
              <a:t>object_schema</a:t>
            </a:r>
            <a:r>
              <a:rPr lang="en-US" altLang="ko-KR" sz="1600" dirty="0"/>
              <a:t> =&gt; </a:t>
            </a:r>
            <a:r>
              <a:rPr lang="en-US" altLang="ko-KR" sz="1600" dirty="0" smtClean="0"/>
              <a:t>'HANDSON',</a:t>
            </a:r>
            <a:endParaRPr lang="en-US" altLang="ko-KR" sz="1600" dirty="0"/>
          </a:p>
          <a:p>
            <a:r>
              <a:rPr lang="en-US" altLang="ko-KR" sz="1600" dirty="0" err="1"/>
              <a:t>object_name</a:t>
            </a:r>
            <a:r>
              <a:rPr lang="en-US" altLang="ko-KR" sz="1600" dirty="0"/>
              <a:t> =&gt; </a:t>
            </a:r>
            <a:r>
              <a:rPr lang="en-US" altLang="ko-KR" sz="1600" dirty="0" smtClean="0"/>
              <a:t>'EVALUATE_T',</a:t>
            </a:r>
            <a:endParaRPr lang="en-US" altLang="ko-KR" sz="1600" dirty="0"/>
          </a:p>
          <a:p>
            <a:r>
              <a:rPr lang="en-US" altLang="ko-KR" sz="1600" dirty="0" err="1"/>
              <a:t>policy_name</a:t>
            </a:r>
            <a:r>
              <a:rPr lang="en-US" altLang="ko-KR" sz="1600" dirty="0"/>
              <a:t> </a:t>
            </a:r>
            <a:r>
              <a:rPr lang="en-US" altLang="ko-KR" sz="1600" dirty="0" smtClean="0"/>
              <a:t>=&gt;'EVAL_DATAZONE_POLICY',</a:t>
            </a:r>
            <a:endParaRPr lang="en-US" altLang="ko-KR" sz="1600" dirty="0"/>
          </a:p>
          <a:p>
            <a:r>
              <a:rPr lang="en-US" altLang="ko-KR" sz="1600" dirty="0" err="1"/>
              <a:t>Function_schema</a:t>
            </a:r>
            <a:r>
              <a:rPr lang="en-US" altLang="ko-KR" sz="1600" dirty="0"/>
              <a:t> =&gt; </a:t>
            </a:r>
            <a:r>
              <a:rPr lang="en-US" altLang="ko-KR" sz="1600" dirty="0" smtClean="0"/>
              <a:t>'APPUSER',</a:t>
            </a:r>
            <a:endParaRPr lang="en-US" altLang="ko-KR" sz="1600" dirty="0"/>
          </a:p>
          <a:p>
            <a:r>
              <a:rPr lang="en-US" altLang="ko-KR" sz="1600" dirty="0" err="1"/>
              <a:t>policy_function</a:t>
            </a:r>
            <a:r>
              <a:rPr lang="en-US" altLang="ko-KR" sz="1600" dirty="0"/>
              <a:t> </a:t>
            </a:r>
            <a:r>
              <a:rPr lang="en-US" altLang="ko-KR" sz="1600" dirty="0" smtClean="0"/>
              <a:t>=&gt;'VPD_GET_DATAZONE',</a:t>
            </a:r>
            <a:endParaRPr lang="en-US" altLang="ko-KR" sz="1600" dirty="0"/>
          </a:p>
          <a:p>
            <a:r>
              <a:rPr lang="en-US" altLang="ko-KR" sz="1600" dirty="0" err="1"/>
              <a:t>Statement_types</a:t>
            </a:r>
            <a:r>
              <a:rPr lang="en-US" altLang="ko-KR" sz="1600" dirty="0"/>
              <a:t> =&gt; </a:t>
            </a:r>
            <a:r>
              <a:rPr lang="en-US" altLang="ko-KR" sz="1600" dirty="0" smtClean="0"/>
              <a:t>'SELECT,UPDATE,INSERT,DELETE',</a:t>
            </a:r>
            <a:endParaRPr lang="en-US" altLang="ko-KR" sz="1600" dirty="0"/>
          </a:p>
          <a:p>
            <a:r>
              <a:rPr lang="en-US" altLang="ko-KR" sz="1600" dirty="0" err="1"/>
              <a:t>policy_type</a:t>
            </a:r>
            <a:r>
              <a:rPr lang="en-US" altLang="ko-KR" sz="1600" dirty="0"/>
              <a:t> =&gt; DBMS_RLS.CONTEXT_SENSITIVE,</a:t>
            </a:r>
          </a:p>
          <a:p>
            <a:r>
              <a:rPr lang="en-US" altLang="ko-KR" sz="1600" dirty="0"/>
              <a:t>namespace =&gt; </a:t>
            </a:r>
            <a:r>
              <a:rPr lang="en-US" altLang="ko-KR" sz="1600" dirty="0" smtClean="0"/>
              <a:t>'DATAZONE_CTX',</a:t>
            </a:r>
            <a:endParaRPr lang="en-US" altLang="ko-KR" sz="1600" dirty="0"/>
          </a:p>
          <a:p>
            <a:r>
              <a:rPr lang="en-US" altLang="ko-KR" sz="1600" dirty="0"/>
              <a:t>attribute</a:t>
            </a:r>
            <a:r>
              <a:rPr lang="en-US" altLang="ko-KR" sz="1600" dirty="0" smtClean="0"/>
              <a:t>=&gt;'DATA_ZONE',</a:t>
            </a:r>
            <a:endParaRPr lang="en-US" altLang="ko-KR" sz="1600" dirty="0"/>
          </a:p>
          <a:p>
            <a:r>
              <a:rPr lang="en-US" altLang="ko-KR" sz="1600" dirty="0" err="1"/>
              <a:t>update_check</a:t>
            </a:r>
            <a:r>
              <a:rPr lang="en-US" altLang="ko-KR" sz="1600" dirty="0"/>
              <a:t> =&gt; TRUE, </a:t>
            </a:r>
          </a:p>
          <a:p>
            <a:r>
              <a:rPr lang="en-US" altLang="ko-KR" sz="1600" dirty="0"/>
              <a:t>enable =&gt; TRUE);</a:t>
            </a:r>
          </a:p>
          <a:p>
            <a:r>
              <a:rPr lang="en-US" altLang="ko-KR" sz="1600" dirty="0"/>
              <a:t>end;</a:t>
            </a:r>
          </a:p>
          <a:p>
            <a:r>
              <a:rPr lang="en-US" altLang="ko-KR" sz="1600" dirty="0"/>
              <a:t>/</a:t>
            </a:r>
          </a:p>
        </p:txBody>
      </p:sp>
      <p:sp>
        <p:nvSpPr>
          <p:cNvPr id="7" name="TextBox 6"/>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280713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33</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760418" cy="369332"/>
          </a:xfrm>
          <a:prstGeom prst="rect">
            <a:avLst/>
          </a:prstGeom>
          <a:noFill/>
        </p:spPr>
        <p:txBody>
          <a:bodyPr wrap="none" rtlCol="0">
            <a:spAutoFit/>
          </a:bodyPr>
          <a:lstStyle/>
          <a:p>
            <a:r>
              <a:rPr lang="en-US" altLang="ko-KR" dirty="0" smtClean="0"/>
              <a:t>7. Policy </a:t>
            </a:r>
            <a:r>
              <a:rPr lang="ko-KR" altLang="en-US" dirty="0" smtClean="0"/>
              <a:t>테스트</a:t>
            </a:r>
            <a:endParaRPr lang="ko-KR" altLang="en-US" dirty="0"/>
          </a:p>
        </p:txBody>
      </p:sp>
      <p:sp>
        <p:nvSpPr>
          <p:cNvPr id="2" name="직사각형 1"/>
          <p:cNvSpPr/>
          <p:nvPr/>
        </p:nvSpPr>
        <p:spPr>
          <a:xfrm>
            <a:off x="365125" y="1464293"/>
            <a:ext cx="7731471" cy="4339650"/>
          </a:xfrm>
          <a:prstGeom prst="rect">
            <a:avLst/>
          </a:prstGeom>
        </p:spPr>
        <p:txBody>
          <a:bodyPr wrap="square">
            <a:spAutoFit/>
          </a:bodyPr>
          <a:lstStyle/>
          <a:p>
            <a:r>
              <a:rPr lang="ko-KR" altLang="en-US" sz="1200" dirty="0" err="1"/>
              <a:t>conn</a:t>
            </a:r>
            <a:r>
              <a:rPr lang="ko-KR" altLang="en-US" sz="1200" dirty="0"/>
              <a:t> </a:t>
            </a:r>
            <a:r>
              <a:rPr lang="ko-KR" altLang="en-US" sz="1200" dirty="0" err="1"/>
              <a:t>adminar</a:t>
            </a:r>
            <a:r>
              <a:rPr lang="ko-KR" altLang="en-US" sz="1200" dirty="0"/>
              <a:t> / </a:t>
            </a:r>
            <a:r>
              <a:rPr lang="ko-KR" altLang="en-US" sz="1200" dirty="0" smtClean="0"/>
              <a:t>welcome1</a:t>
            </a:r>
            <a:r>
              <a:rPr lang="en-US" altLang="ko-KR" sz="1200" dirty="0" smtClean="0"/>
              <a:t>@</a:t>
            </a:r>
            <a:r>
              <a:rPr lang="en-US" altLang="ko-KR" sz="1200" dirty="0" err="1" smtClean="0"/>
              <a:t>pdbxx</a:t>
            </a:r>
            <a:endParaRPr lang="ko-KR" altLang="en-US" sz="1200" dirty="0"/>
          </a:p>
          <a:p>
            <a:r>
              <a:rPr lang="ko-KR" altLang="en-US" sz="1200" dirty="0"/>
              <a:t>SELECT SYS_CONTEXT</a:t>
            </a:r>
            <a:r>
              <a:rPr lang="ko-KR" altLang="en-US" sz="1200" dirty="0" smtClean="0"/>
              <a:t>(</a:t>
            </a:r>
            <a:r>
              <a:rPr lang="en-US" altLang="ko-KR" sz="1200" dirty="0" smtClean="0"/>
              <a:t>'</a:t>
            </a:r>
            <a:r>
              <a:rPr lang="ko-KR" altLang="en-US" sz="1200" dirty="0" err="1" smtClean="0"/>
              <a:t>datazone_ctx</a:t>
            </a:r>
            <a:r>
              <a:rPr lang="en-US" altLang="ko-KR" sz="1200" dirty="0" smtClean="0"/>
              <a:t>'</a:t>
            </a:r>
            <a:r>
              <a:rPr lang="ko-KR" altLang="en-US" sz="1200" dirty="0" smtClean="0"/>
              <a:t>, </a:t>
            </a:r>
            <a:r>
              <a:rPr lang="en-US" altLang="ko-KR" sz="1200" dirty="0" smtClean="0"/>
              <a:t>'</a:t>
            </a:r>
            <a:r>
              <a:rPr lang="ko-KR" altLang="en-US" sz="1200" dirty="0" err="1" smtClean="0"/>
              <a:t>data_zone</a:t>
            </a:r>
            <a:r>
              <a:rPr lang="en-US" altLang="ko-KR" sz="1200" dirty="0" smtClean="0"/>
              <a:t>'</a:t>
            </a:r>
            <a:r>
              <a:rPr lang="ko-KR" altLang="en-US" sz="1200" dirty="0" smtClean="0"/>
              <a:t>) </a:t>
            </a:r>
            <a:r>
              <a:rPr lang="ko-KR" altLang="en-US" sz="1200" dirty="0"/>
              <a:t>DATAZONE FROM DUAL;</a:t>
            </a:r>
          </a:p>
          <a:p>
            <a:endParaRPr lang="ko-KR" altLang="en-US" sz="1200" dirty="0"/>
          </a:p>
          <a:p>
            <a:r>
              <a:rPr lang="ko-KR" altLang="en-US" sz="1200" dirty="0"/>
              <a:t>DATAZONE</a:t>
            </a:r>
          </a:p>
          <a:p>
            <a:r>
              <a:rPr lang="ko-KR" altLang="en-US" sz="1200" dirty="0"/>
              <a:t>--------------------------------------------------------------------------------</a:t>
            </a:r>
          </a:p>
          <a:p>
            <a:r>
              <a:rPr lang="ko-KR" altLang="en-US" sz="1200" dirty="0"/>
              <a:t>AR</a:t>
            </a:r>
          </a:p>
          <a:p>
            <a:endParaRPr lang="ko-KR" altLang="en-US" sz="1200" dirty="0"/>
          </a:p>
          <a:p>
            <a:r>
              <a:rPr lang="ko-KR" altLang="en-US" sz="1200" dirty="0" err="1"/>
              <a:t>select</a:t>
            </a:r>
            <a:r>
              <a:rPr lang="ko-KR" altLang="en-US" sz="1200" dirty="0"/>
              <a:t> * </a:t>
            </a:r>
            <a:r>
              <a:rPr lang="ko-KR" altLang="en-US" sz="1200" dirty="0" err="1"/>
              <a:t>from</a:t>
            </a:r>
            <a:r>
              <a:rPr lang="ko-KR" altLang="en-US" sz="1200" dirty="0"/>
              <a:t> </a:t>
            </a:r>
            <a:r>
              <a:rPr lang="ko-KR" altLang="en-US" sz="1200" dirty="0" err="1"/>
              <a:t>handson.evaluate_t</a:t>
            </a:r>
            <a:r>
              <a:rPr lang="ko-KR" altLang="en-US" sz="1200" dirty="0"/>
              <a:t>;</a:t>
            </a:r>
          </a:p>
          <a:p>
            <a:endParaRPr lang="ko-KR" altLang="en-US" sz="1200" dirty="0"/>
          </a:p>
          <a:p>
            <a:r>
              <a:rPr lang="ko-KR" altLang="en-US" sz="1200" dirty="0"/>
              <a:t>EMPNO                                FST_EV SND_EV FIN_EV EMP_SOSOK_CD EMP_SB_CD</a:t>
            </a:r>
          </a:p>
          <a:p>
            <a:r>
              <a:rPr lang="ko-KR" altLang="en-US" sz="1200" dirty="0"/>
              <a:t>------------------------------------ ------ ------ ------ ------------ ------------------</a:t>
            </a:r>
          </a:p>
          <a:p>
            <a:r>
              <a:rPr lang="ko-KR" altLang="en-US" sz="1200" dirty="0"/>
              <a:t>21-10011                             4      4             AR           MIL</a:t>
            </a:r>
          </a:p>
          <a:p>
            <a:r>
              <a:rPr lang="ko-KR" altLang="en-US" sz="1200" dirty="0"/>
              <a:t>21-10102                             1      2      2      AR           MIL</a:t>
            </a:r>
          </a:p>
          <a:p>
            <a:r>
              <a:rPr lang="ko-KR" altLang="en-US" sz="1200" dirty="0"/>
              <a:t>21-10203                             2      2      2      AR           MIL</a:t>
            </a:r>
          </a:p>
          <a:p>
            <a:r>
              <a:rPr lang="ko-KR" altLang="en-US" sz="1200" dirty="0"/>
              <a:t>21-10044                             3      3      2      AR           MC</a:t>
            </a:r>
          </a:p>
          <a:p>
            <a:r>
              <a:rPr lang="ko-KR" altLang="en-US" sz="1200" dirty="0"/>
              <a:t>21-15005                             3      3      3      AR           MIL</a:t>
            </a:r>
          </a:p>
          <a:p>
            <a:r>
              <a:rPr lang="ko-KR" altLang="en-US" sz="1200" dirty="0"/>
              <a:t>21-10106                             1      5             AR           MC</a:t>
            </a:r>
          </a:p>
          <a:p>
            <a:r>
              <a:rPr lang="ko-KR" altLang="en-US" sz="1200" dirty="0"/>
              <a:t>21-10307                             2      1      1      AR           MIL</a:t>
            </a:r>
          </a:p>
          <a:p>
            <a:r>
              <a:rPr lang="ko-KR" altLang="en-US" sz="1200" dirty="0"/>
              <a:t>21-10038                             2      2      2      AR           MIL</a:t>
            </a:r>
          </a:p>
          <a:p>
            <a:r>
              <a:rPr lang="ko-KR" altLang="en-US" sz="1200" dirty="0"/>
              <a:t>21-10009                             1      2      2      AR           MIL</a:t>
            </a:r>
          </a:p>
          <a:p>
            <a:r>
              <a:rPr lang="ko-KR" altLang="en-US" sz="1200" dirty="0"/>
              <a:t>21-11010                             2      3      3      AR           MIL</a:t>
            </a:r>
          </a:p>
          <a:p>
            <a:endParaRPr lang="ko-KR" altLang="en-US" sz="1200" dirty="0"/>
          </a:p>
          <a:p>
            <a:r>
              <a:rPr lang="ko-KR" altLang="en-US" sz="1200" dirty="0"/>
              <a:t>10 행이 선택되었습니다.</a:t>
            </a:r>
          </a:p>
        </p:txBody>
      </p:sp>
      <p:sp>
        <p:nvSpPr>
          <p:cNvPr id="3" name="직사각형 2"/>
          <p:cNvSpPr/>
          <p:nvPr/>
        </p:nvSpPr>
        <p:spPr>
          <a:xfrm>
            <a:off x="6248400" y="1597132"/>
            <a:ext cx="6096000" cy="3046988"/>
          </a:xfrm>
          <a:prstGeom prst="rect">
            <a:avLst/>
          </a:prstGeom>
        </p:spPr>
        <p:txBody>
          <a:bodyPr>
            <a:spAutoFit/>
          </a:bodyPr>
          <a:lstStyle/>
          <a:p>
            <a:r>
              <a:rPr lang="ko-KR" altLang="en-US" sz="1200" dirty="0" err="1" smtClean="0"/>
              <a:t>conn</a:t>
            </a:r>
            <a:r>
              <a:rPr lang="ko-KR" altLang="en-US" sz="1200" dirty="0" smtClean="0"/>
              <a:t> </a:t>
            </a:r>
            <a:r>
              <a:rPr lang="ko-KR" altLang="en-US" sz="1200" dirty="0" err="1" smtClean="0"/>
              <a:t>adminaf</a:t>
            </a:r>
            <a:r>
              <a:rPr lang="ko-KR" altLang="en-US" sz="1200" dirty="0" smtClean="0"/>
              <a:t>/welcome1</a:t>
            </a:r>
            <a:r>
              <a:rPr lang="en-US" altLang="ko-KR" sz="1200" dirty="0" smtClean="0"/>
              <a:t>@</a:t>
            </a:r>
            <a:r>
              <a:rPr lang="en-US" altLang="ko-KR" sz="1200" dirty="0" err="1" smtClean="0"/>
              <a:t>pdbxx</a:t>
            </a:r>
            <a:endParaRPr lang="ko-KR" altLang="en-US" sz="1200" dirty="0" smtClean="0"/>
          </a:p>
          <a:p>
            <a:endParaRPr lang="ko-KR" altLang="en-US" sz="1200" dirty="0"/>
          </a:p>
          <a:p>
            <a:r>
              <a:rPr lang="ko-KR" altLang="en-US" sz="1200" dirty="0" err="1"/>
              <a:t>select</a:t>
            </a:r>
            <a:r>
              <a:rPr lang="ko-KR" altLang="en-US" sz="1200" dirty="0"/>
              <a:t> * </a:t>
            </a:r>
            <a:r>
              <a:rPr lang="ko-KR" altLang="en-US" sz="1200" dirty="0" err="1"/>
              <a:t>from</a:t>
            </a:r>
            <a:r>
              <a:rPr lang="ko-KR" altLang="en-US" sz="1200" dirty="0"/>
              <a:t> </a:t>
            </a:r>
            <a:r>
              <a:rPr lang="ko-KR" altLang="en-US" sz="1200" dirty="0" err="1"/>
              <a:t>handson.evaluate_t</a:t>
            </a:r>
            <a:r>
              <a:rPr lang="ko-KR" altLang="en-US" sz="1200" dirty="0"/>
              <a:t> ;</a:t>
            </a:r>
          </a:p>
          <a:p>
            <a:endParaRPr lang="ko-KR" altLang="en-US" sz="1200" dirty="0"/>
          </a:p>
          <a:p>
            <a:r>
              <a:rPr lang="ko-KR" altLang="en-US" sz="1200" dirty="0"/>
              <a:t>EMPNO                                FST_EV SND_EV FIN_EV EMP_SOSOK_CD EMP_SB_CD</a:t>
            </a:r>
          </a:p>
          <a:p>
            <a:r>
              <a:rPr lang="ko-KR" altLang="en-US" sz="1200" dirty="0"/>
              <a:t>------------------------------------ ------ ------ ------ ------------ ------------------</a:t>
            </a:r>
          </a:p>
          <a:p>
            <a:r>
              <a:rPr lang="ko-KR" altLang="en-US" sz="1200" dirty="0"/>
              <a:t>21-30001                             1      2      2      AF           MIL</a:t>
            </a:r>
          </a:p>
          <a:p>
            <a:r>
              <a:rPr lang="ko-KR" altLang="en-US" sz="1200" dirty="0"/>
              <a:t>21-31102                             2      2      2      AF           MIL</a:t>
            </a:r>
          </a:p>
          <a:p>
            <a:r>
              <a:rPr lang="ko-KR" altLang="en-US" sz="1200" dirty="0"/>
              <a:t>21-33203                             2      2      2      AF           MIL</a:t>
            </a:r>
          </a:p>
          <a:p>
            <a:r>
              <a:rPr lang="ko-KR" altLang="en-US" sz="1200" dirty="0"/>
              <a:t>21-30004                             2      3             AF           MC</a:t>
            </a:r>
          </a:p>
          <a:p>
            <a:r>
              <a:rPr lang="ko-KR" altLang="en-US" sz="1200" dirty="0"/>
              <a:t>21-30905                             2      1      1      AF           MIL</a:t>
            </a:r>
          </a:p>
          <a:p>
            <a:r>
              <a:rPr lang="ko-KR" altLang="en-US" sz="1200" dirty="0"/>
              <a:t>21-30806                             1      2             AF           MIL</a:t>
            </a:r>
          </a:p>
          <a:p>
            <a:r>
              <a:rPr lang="ko-KR" altLang="en-US" sz="1200" dirty="0"/>
              <a:t>21-30047                             2      2      2      AF           MC</a:t>
            </a:r>
          </a:p>
          <a:p>
            <a:r>
              <a:rPr lang="ko-KR" altLang="en-US" sz="1200" dirty="0"/>
              <a:t>21-30078                             3      2      2      AF           MIL</a:t>
            </a:r>
          </a:p>
          <a:p>
            <a:r>
              <a:rPr lang="ko-KR" altLang="en-US" sz="1200" dirty="0"/>
              <a:t>21-30309                             3      3      3      AF           MIL</a:t>
            </a:r>
          </a:p>
          <a:p>
            <a:r>
              <a:rPr lang="ko-KR" altLang="en-US" sz="1200" dirty="0"/>
              <a:t>21-30010                             2      2      2      AF           MIL</a:t>
            </a:r>
          </a:p>
        </p:txBody>
      </p:sp>
      <p:sp>
        <p:nvSpPr>
          <p:cNvPr id="9" name="TextBox 8"/>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
        <p:nvSpPr>
          <p:cNvPr id="4" name="직사각형 3"/>
          <p:cNvSpPr/>
          <p:nvPr/>
        </p:nvSpPr>
        <p:spPr>
          <a:xfrm>
            <a:off x="365125" y="1013878"/>
            <a:ext cx="6096000" cy="338554"/>
          </a:xfrm>
          <a:prstGeom prst="rect">
            <a:avLst/>
          </a:prstGeom>
        </p:spPr>
        <p:txBody>
          <a:bodyPr>
            <a:spAutoFit/>
          </a:bodyPr>
          <a:lstStyle/>
          <a:p>
            <a:r>
              <a:rPr lang="en-US" altLang="ko-KR" sz="1600" dirty="0" smtClean="0"/>
              <a:t>7.1 </a:t>
            </a:r>
            <a:r>
              <a:rPr lang="ko-KR" altLang="en-US" sz="1600" dirty="0" smtClean="0"/>
              <a:t>자신의 데이터 존 영역의 데이터 조회</a:t>
            </a:r>
            <a:endParaRPr lang="ko-KR" altLang="en-US" sz="1600" dirty="0"/>
          </a:p>
        </p:txBody>
      </p:sp>
    </p:spTree>
    <p:extLst>
      <p:ext uri="{BB962C8B-B14F-4D97-AF65-F5344CB8AC3E}">
        <p14:creationId xmlns:p14="http://schemas.microsoft.com/office/powerpoint/2010/main" val="414444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34</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6" y="606829"/>
            <a:ext cx="10050089" cy="369332"/>
          </a:xfrm>
          <a:prstGeom prst="rect">
            <a:avLst/>
          </a:prstGeom>
          <a:noFill/>
        </p:spPr>
        <p:txBody>
          <a:bodyPr wrap="square" rtlCol="0">
            <a:spAutoFit/>
          </a:bodyPr>
          <a:lstStyle/>
          <a:p>
            <a:r>
              <a:rPr lang="en-US" altLang="ko-KR" dirty="0" smtClean="0"/>
              <a:t>7. Policy </a:t>
            </a:r>
            <a:r>
              <a:rPr lang="ko-KR" altLang="en-US" dirty="0" smtClean="0"/>
              <a:t>테스트</a:t>
            </a:r>
            <a:endParaRPr lang="ko-KR" altLang="en-US" dirty="0"/>
          </a:p>
        </p:txBody>
      </p:sp>
      <p:sp>
        <p:nvSpPr>
          <p:cNvPr id="4" name="직사각형 3"/>
          <p:cNvSpPr/>
          <p:nvPr/>
        </p:nvSpPr>
        <p:spPr>
          <a:xfrm>
            <a:off x="670559" y="1412082"/>
            <a:ext cx="9645535" cy="3108543"/>
          </a:xfrm>
          <a:prstGeom prst="rect">
            <a:avLst/>
          </a:prstGeom>
        </p:spPr>
        <p:txBody>
          <a:bodyPr wrap="square">
            <a:spAutoFit/>
          </a:bodyPr>
          <a:lstStyle/>
          <a:p>
            <a:endParaRPr lang="ko-KR" altLang="en-US" sz="1400" dirty="0"/>
          </a:p>
          <a:p>
            <a:r>
              <a:rPr lang="ko-KR" altLang="en-US" sz="1400" dirty="0" err="1"/>
              <a:t>conn</a:t>
            </a:r>
            <a:r>
              <a:rPr lang="ko-KR" altLang="en-US" sz="1400" dirty="0"/>
              <a:t> </a:t>
            </a:r>
            <a:r>
              <a:rPr lang="ko-KR" altLang="en-US" sz="1400" dirty="0" err="1" smtClean="0"/>
              <a:t>adminarmil</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err="1"/>
              <a:t>select</a:t>
            </a:r>
            <a:r>
              <a:rPr lang="ko-KR" altLang="en-US" sz="1400" dirty="0"/>
              <a:t> * </a:t>
            </a:r>
            <a:r>
              <a:rPr lang="ko-KR" altLang="en-US" sz="1400" dirty="0" err="1"/>
              <a:t>from</a:t>
            </a:r>
            <a:r>
              <a:rPr lang="ko-KR" altLang="en-US" sz="1400" dirty="0"/>
              <a:t> </a:t>
            </a:r>
            <a:r>
              <a:rPr lang="ko-KR" altLang="en-US" sz="1400" dirty="0" err="1"/>
              <a:t>handson.evaluate_t</a:t>
            </a:r>
            <a:r>
              <a:rPr lang="ko-KR" altLang="en-US" sz="1400" dirty="0"/>
              <a:t>;</a:t>
            </a:r>
          </a:p>
          <a:p>
            <a:endParaRPr lang="ko-KR" altLang="en-US" sz="1400" dirty="0"/>
          </a:p>
          <a:p>
            <a:r>
              <a:rPr lang="ko-KR" altLang="en-US" sz="1400" dirty="0"/>
              <a:t>선택된 레코드가 없습니다.</a:t>
            </a:r>
          </a:p>
          <a:p>
            <a:endParaRPr lang="ko-KR" altLang="en-US" sz="1400" dirty="0"/>
          </a:p>
          <a:p>
            <a:r>
              <a:rPr lang="ko-KR" altLang="en-US" sz="1400" dirty="0" err="1"/>
              <a:t>column</a:t>
            </a:r>
            <a:r>
              <a:rPr lang="ko-KR" altLang="en-US" sz="1400" dirty="0"/>
              <a:t> </a:t>
            </a:r>
            <a:r>
              <a:rPr lang="ko-KR" altLang="en-US" sz="1400" dirty="0" err="1"/>
              <a:t>datazone</a:t>
            </a:r>
            <a:r>
              <a:rPr lang="ko-KR" altLang="en-US" sz="1400" dirty="0"/>
              <a:t> </a:t>
            </a:r>
            <a:r>
              <a:rPr lang="ko-KR" altLang="en-US" sz="1400" dirty="0" err="1"/>
              <a:t>format</a:t>
            </a:r>
            <a:r>
              <a:rPr lang="ko-KR" altLang="en-US" sz="1400" dirty="0"/>
              <a:t> a20</a:t>
            </a:r>
          </a:p>
          <a:p>
            <a:endParaRPr lang="ko-KR" altLang="en-US" sz="1400" dirty="0"/>
          </a:p>
          <a:p>
            <a:r>
              <a:rPr lang="ko-KR" altLang="en-US" sz="1400" dirty="0"/>
              <a:t>SELECT SYS_CONTEXT</a:t>
            </a:r>
            <a:r>
              <a:rPr lang="ko-KR" altLang="en-US" sz="1400" dirty="0" smtClean="0"/>
              <a:t>(</a:t>
            </a:r>
            <a:r>
              <a:rPr lang="en-US" altLang="ko-KR" sz="1400" dirty="0" smtClean="0"/>
              <a:t>'</a:t>
            </a:r>
            <a:r>
              <a:rPr lang="ko-KR" altLang="en-US" sz="1400" dirty="0" err="1" smtClean="0"/>
              <a:t>datazone_ctx</a:t>
            </a:r>
            <a:r>
              <a:rPr lang="en-US" altLang="ko-KR" sz="1400" dirty="0" smtClean="0"/>
              <a:t>'</a:t>
            </a:r>
            <a:r>
              <a:rPr lang="ko-KR" altLang="en-US" sz="1400" dirty="0" smtClean="0"/>
              <a:t>, </a:t>
            </a:r>
            <a:r>
              <a:rPr lang="en-US" altLang="ko-KR" sz="1400" dirty="0" smtClean="0"/>
              <a:t>'</a:t>
            </a:r>
            <a:r>
              <a:rPr lang="ko-KR" altLang="en-US" sz="1400" dirty="0" err="1" smtClean="0"/>
              <a:t>data_zone</a:t>
            </a:r>
            <a:r>
              <a:rPr lang="en-US" altLang="ko-KR" sz="1400" dirty="0" smtClean="0"/>
              <a:t>'</a:t>
            </a:r>
            <a:r>
              <a:rPr lang="ko-KR" altLang="en-US" sz="1400" dirty="0" smtClean="0"/>
              <a:t>) </a:t>
            </a:r>
            <a:r>
              <a:rPr lang="ko-KR" altLang="en-US" sz="1400" dirty="0"/>
              <a:t>DATAZONE FROM DUAL;</a:t>
            </a:r>
          </a:p>
          <a:p>
            <a:endParaRPr lang="en-US" altLang="ko-KR" sz="1400" dirty="0" smtClean="0"/>
          </a:p>
          <a:p>
            <a:r>
              <a:rPr lang="ko-KR" altLang="en-US" sz="1400" dirty="0" smtClean="0"/>
              <a:t>DATAZONE</a:t>
            </a:r>
            <a:endParaRPr lang="ko-KR" altLang="en-US" sz="1400" dirty="0"/>
          </a:p>
          <a:p>
            <a:r>
              <a:rPr lang="ko-KR" altLang="en-US" sz="1400" dirty="0"/>
              <a:t>--------------------</a:t>
            </a:r>
          </a:p>
          <a:p>
            <a:r>
              <a:rPr lang="ko-KR" altLang="en-US" sz="1400" dirty="0"/>
              <a:t>ARMIL</a:t>
            </a:r>
          </a:p>
        </p:txBody>
      </p:sp>
      <p:sp>
        <p:nvSpPr>
          <p:cNvPr id="9" name="TextBox 8"/>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
        <p:nvSpPr>
          <p:cNvPr id="7" name="직사각형 6"/>
          <p:cNvSpPr/>
          <p:nvPr/>
        </p:nvSpPr>
        <p:spPr>
          <a:xfrm>
            <a:off x="670559" y="1134018"/>
            <a:ext cx="8471210" cy="307777"/>
          </a:xfrm>
          <a:prstGeom prst="rect">
            <a:avLst/>
          </a:prstGeom>
        </p:spPr>
        <p:txBody>
          <a:bodyPr wrap="square">
            <a:spAutoFit/>
          </a:bodyPr>
          <a:lstStyle/>
          <a:p>
            <a:r>
              <a:rPr lang="en-US" altLang="ko-KR" sz="1400" dirty="0" smtClean="0"/>
              <a:t>7.2 </a:t>
            </a:r>
            <a:r>
              <a:rPr lang="ko-KR" altLang="en-US" sz="1400" dirty="0" smtClean="0"/>
              <a:t>타 데이터 존의 데이터 조회 </a:t>
            </a:r>
            <a:endParaRPr lang="ko-KR" altLang="en-US" sz="1400" dirty="0"/>
          </a:p>
        </p:txBody>
      </p:sp>
    </p:spTree>
    <p:extLst>
      <p:ext uri="{BB962C8B-B14F-4D97-AF65-F5344CB8AC3E}">
        <p14:creationId xmlns:p14="http://schemas.microsoft.com/office/powerpoint/2010/main" val="71707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35</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3827138" cy="369332"/>
          </a:xfrm>
          <a:prstGeom prst="rect">
            <a:avLst/>
          </a:prstGeom>
          <a:noFill/>
        </p:spPr>
        <p:txBody>
          <a:bodyPr wrap="none" rtlCol="0">
            <a:spAutoFit/>
          </a:bodyPr>
          <a:lstStyle/>
          <a:p>
            <a:r>
              <a:rPr lang="en-US" altLang="ko-KR" dirty="0" smtClean="0"/>
              <a:t>8.  Null</a:t>
            </a:r>
            <a:r>
              <a:rPr lang="ko-KR" altLang="en-US" dirty="0" smtClean="0"/>
              <a:t>값으로 </a:t>
            </a:r>
            <a:r>
              <a:rPr lang="ko-KR" altLang="en-US" dirty="0" err="1" smtClean="0"/>
              <a:t>마스킹된</a:t>
            </a:r>
            <a:r>
              <a:rPr lang="ko-KR" altLang="en-US" dirty="0" smtClean="0"/>
              <a:t> </a:t>
            </a:r>
            <a:r>
              <a:rPr lang="en-US" altLang="ko-KR" dirty="0" smtClean="0"/>
              <a:t>Row</a:t>
            </a:r>
            <a:r>
              <a:rPr lang="ko-KR" altLang="en-US" dirty="0"/>
              <a:t>들 </a:t>
            </a:r>
            <a:r>
              <a:rPr lang="ko-KR" altLang="en-US" dirty="0" smtClean="0"/>
              <a:t>리턴</a:t>
            </a:r>
            <a:endParaRPr lang="ko-KR" altLang="en-US" dirty="0"/>
          </a:p>
        </p:txBody>
      </p:sp>
      <p:sp>
        <p:nvSpPr>
          <p:cNvPr id="2" name="직사각형 1"/>
          <p:cNvSpPr/>
          <p:nvPr/>
        </p:nvSpPr>
        <p:spPr>
          <a:xfrm>
            <a:off x="759481" y="1128892"/>
            <a:ext cx="8889077" cy="1200329"/>
          </a:xfrm>
          <a:prstGeom prst="rect">
            <a:avLst/>
          </a:prstGeom>
        </p:spPr>
        <p:txBody>
          <a:bodyPr wrap="square">
            <a:spAutoFit/>
          </a:bodyPr>
          <a:lstStyle/>
          <a:p>
            <a:r>
              <a:rPr lang="en-US" altLang="ko-KR" sz="1600" b="1" dirty="0" smtClean="0"/>
              <a:t>8.1 Policy </a:t>
            </a:r>
            <a:r>
              <a:rPr lang="ko-KR" altLang="en-US" sz="1600" b="1" dirty="0" smtClean="0"/>
              <a:t>재생성</a:t>
            </a:r>
            <a:endParaRPr lang="ko-KR" altLang="en-US" sz="1600" b="1" dirty="0"/>
          </a:p>
          <a:p>
            <a:endParaRPr lang="en-US" altLang="ko-KR" sz="1400" dirty="0" smtClean="0"/>
          </a:p>
          <a:p>
            <a:r>
              <a:rPr lang="ko-KR" altLang="en-US" sz="1400" dirty="0" err="1" smtClean="0"/>
              <a:t>conn</a:t>
            </a:r>
            <a:r>
              <a:rPr lang="ko-KR" altLang="en-US" sz="1400" dirty="0" smtClean="0"/>
              <a:t> </a:t>
            </a:r>
            <a:r>
              <a:rPr lang="ko-KR" altLang="en-US" sz="1400" dirty="0" err="1" smtClean="0"/>
              <a:t>appuser</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err="1"/>
              <a:t>exec</a:t>
            </a:r>
            <a:r>
              <a:rPr lang="ko-KR" altLang="en-US" sz="1400" dirty="0"/>
              <a:t> DBMS_RLS.DROP_POLICY</a:t>
            </a:r>
            <a:r>
              <a:rPr lang="ko-KR" altLang="en-US" sz="1400" dirty="0" smtClean="0"/>
              <a:t>(</a:t>
            </a:r>
            <a:r>
              <a:rPr lang="en-US" altLang="ko-KR" sz="1400" dirty="0" smtClean="0"/>
              <a:t>'</a:t>
            </a:r>
            <a:r>
              <a:rPr lang="ko-KR" altLang="en-US" sz="1400" dirty="0" err="1" smtClean="0"/>
              <a:t>handson</a:t>
            </a:r>
            <a:r>
              <a:rPr lang="en-US" altLang="ko-KR" sz="1400" dirty="0" smtClean="0"/>
              <a:t>'</a:t>
            </a:r>
            <a:r>
              <a:rPr lang="ko-KR" altLang="en-US" sz="1400" dirty="0" smtClean="0"/>
              <a:t>, </a:t>
            </a:r>
            <a:r>
              <a:rPr lang="en-US" altLang="ko-KR" sz="1400" dirty="0" smtClean="0"/>
              <a:t>'</a:t>
            </a:r>
            <a:r>
              <a:rPr lang="ko-KR" altLang="en-US" sz="1400" dirty="0" err="1" smtClean="0"/>
              <a:t>evaluate_t</a:t>
            </a:r>
            <a:r>
              <a:rPr lang="en-US" altLang="ko-KR" sz="1400" dirty="0" smtClean="0"/>
              <a:t>'</a:t>
            </a:r>
            <a:r>
              <a:rPr lang="ko-KR" altLang="en-US" sz="1400" dirty="0" smtClean="0"/>
              <a:t>, </a:t>
            </a:r>
            <a:r>
              <a:rPr lang="en-US" altLang="ko-KR" sz="1400" dirty="0" smtClean="0"/>
              <a:t>'</a:t>
            </a:r>
            <a:r>
              <a:rPr lang="ko-KR" altLang="en-US" sz="1400" dirty="0" err="1" smtClean="0"/>
              <a:t>eval_datazone_policy</a:t>
            </a:r>
            <a:r>
              <a:rPr lang="en-US" altLang="ko-KR" sz="1400" dirty="0" smtClean="0"/>
              <a:t>'</a:t>
            </a:r>
            <a:r>
              <a:rPr lang="ko-KR" altLang="en-US" sz="1400" dirty="0" smtClean="0"/>
              <a:t>); </a:t>
            </a:r>
            <a:endParaRPr lang="ko-KR" altLang="en-US" sz="1400" dirty="0"/>
          </a:p>
        </p:txBody>
      </p:sp>
      <p:sp>
        <p:nvSpPr>
          <p:cNvPr id="3" name="직사각형 2"/>
          <p:cNvSpPr/>
          <p:nvPr/>
        </p:nvSpPr>
        <p:spPr>
          <a:xfrm>
            <a:off x="759481" y="2282360"/>
            <a:ext cx="8132618" cy="3754874"/>
          </a:xfrm>
          <a:prstGeom prst="rect">
            <a:avLst/>
          </a:prstGeom>
        </p:spPr>
        <p:txBody>
          <a:bodyPr wrap="square">
            <a:spAutoFit/>
          </a:bodyPr>
          <a:lstStyle/>
          <a:p>
            <a:endParaRPr lang="ko-KR" altLang="en-US" sz="1400" dirty="0"/>
          </a:p>
          <a:p>
            <a:r>
              <a:rPr lang="ko-KR" altLang="en-US" sz="1400" dirty="0" err="1"/>
              <a:t>Begin</a:t>
            </a:r>
            <a:r>
              <a:rPr lang="ko-KR" altLang="en-US" sz="1400" dirty="0"/>
              <a:t> </a:t>
            </a:r>
          </a:p>
          <a:p>
            <a:r>
              <a:rPr lang="ko-KR" altLang="en-US" sz="1400" dirty="0" err="1"/>
              <a:t>dbms_rls.add_policy</a:t>
            </a:r>
            <a:r>
              <a:rPr lang="ko-KR" altLang="en-US" sz="1400" dirty="0"/>
              <a:t>(</a:t>
            </a:r>
          </a:p>
          <a:p>
            <a:r>
              <a:rPr lang="ko-KR" altLang="en-US" sz="1400" dirty="0" err="1"/>
              <a:t>object_schema</a:t>
            </a:r>
            <a:r>
              <a:rPr lang="ko-KR" altLang="en-US" sz="1400" dirty="0"/>
              <a:t> =&gt; </a:t>
            </a:r>
            <a:r>
              <a:rPr lang="en-US" altLang="ko-KR" sz="1400" dirty="0" smtClean="0"/>
              <a:t>'</a:t>
            </a:r>
            <a:r>
              <a:rPr lang="ko-KR" altLang="en-US" sz="1400" dirty="0" smtClean="0"/>
              <a:t>HANDSON</a:t>
            </a:r>
            <a:r>
              <a:rPr lang="en-US" altLang="ko-KR" sz="1400" dirty="0" smtClean="0"/>
              <a:t>'</a:t>
            </a:r>
            <a:r>
              <a:rPr lang="ko-KR" altLang="en-US" sz="1400" dirty="0" smtClean="0"/>
              <a:t>,</a:t>
            </a:r>
            <a:endParaRPr lang="ko-KR" altLang="en-US" sz="1400" dirty="0"/>
          </a:p>
          <a:p>
            <a:r>
              <a:rPr lang="ko-KR" altLang="en-US" sz="1400" dirty="0" err="1"/>
              <a:t>object_name</a:t>
            </a:r>
            <a:r>
              <a:rPr lang="ko-KR" altLang="en-US" sz="1400" dirty="0"/>
              <a:t> =&gt; </a:t>
            </a:r>
            <a:r>
              <a:rPr lang="en-US" altLang="ko-KR" sz="1400" dirty="0" smtClean="0"/>
              <a:t>'</a:t>
            </a:r>
            <a:r>
              <a:rPr lang="ko-KR" altLang="en-US" sz="1400" dirty="0" smtClean="0"/>
              <a:t>EVALUATE_T</a:t>
            </a:r>
            <a:r>
              <a:rPr lang="en-US" altLang="ko-KR" sz="1400" dirty="0" smtClean="0"/>
              <a:t>'</a:t>
            </a:r>
            <a:r>
              <a:rPr lang="ko-KR" altLang="en-US" sz="1400" dirty="0" smtClean="0"/>
              <a:t>,</a:t>
            </a:r>
            <a:endParaRPr lang="ko-KR" altLang="en-US" sz="1400" dirty="0"/>
          </a:p>
          <a:p>
            <a:r>
              <a:rPr lang="ko-KR" altLang="en-US" sz="1400" dirty="0" err="1"/>
              <a:t>policy_name</a:t>
            </a:r>
            <a:r>
              <a:rPr lang="ko-KR" altLang="en-US" sz="1400" dirty="0"/>
              <a:t> </a:t>
            </a:r>
            <a:r>
              <a:rPr lang="ko-KR" altLang="en-US" sz="1400" dirty="0" smtClean="0"/>
              <a:t>=&gt;</a:t>
            </a:r>
            <a:r>
              <a:rPr lang="en-US" altLang="ko-KR" sz="1400" dirty="0" smtClean="0"/>
              <a:t>'</a:t>
            </a:r>
            <a:r>
              <a:rPr lang="ko-KR" altLang="en-US" sz="1400" dirty="0" smtClean="0"/>
              <a:t>EVAL_MASKING_POLICY</a:t>
            </a:r>
            <a:r>
              <a:rPr lang="en-US" altLang="ko-KR" sz="1400" dirty="0" smtClean="0"/>
              <a:t>'</a:t>
            </a:r>
            <a:r>
              <a:rPr lang="ko-KR" altLang="en-US" sz="1400" dirty="0" smtClean="0"/>
              <a:t>,</a:t>
            </a:r>
            <a:endParaRPr lang="ko-KR" altLang="en-US" sz="1400" dirty="0"/>
          </a:p>
          <a:p>
            <a:r>
              <a:rPr lang="ko-KR" altLang="en-US" sz="1400" dirty="0" err="1"/>
              <a:t>Function_schema</a:t>
            </a:r>
            <a:r>
              <a:rPr lang="ko-KR" altLang="en-US" sz="1400" dirty="0"/>
              <a:t> =&gt; </a:t>
            </a:r>
            <a:r>
              <a:rPr lang="en-US" altLang="ko-KR" sz="1400" dirty="0" smtClean="0"/>
              <a:t>'</a:t>
            </a:r>
            <a:r>
              <a:rPr lang="ko-KR" altLang="en-US" sz="1400" dirty="0" smtClean="0"/>
              <a:t>APPUSER</a:t>
            </a:r>
            <a:r>
              <a:rPr lang="en-US" altLang="ko-KR" sz="1400" dirty="0" smtClean="0"/>
              <a:t>'</a:t>
            </a:r>
            <a:r>
              <a:rPr lang="ko-KR" altLang="en-US" sz="1400" dirty="0" smtClean="0"/>
              <a:t>,</a:t>
            </a:r>
            <a:endParaRPr lang="ko-KR" altLang="en-US" sz="1400" dirty="0"/>
          </a:p>
          <a:p>
            <a:r>
              <a:rPr lang="ko-KR" altLang="en-US" sz="1400" dirty="0" err="1"/>
              <a:t>policy_function</a:t>
            </a:r>
            <a:r>
              <a:rPr lang="ko-KR" altLang="en-US" sz="1400" dirty="0"/>
              <a:t> </a:t>
            </a:r>
            <a:r>
              <a:rPr lang="ko-KR" altLang="en-US" sz="1400" dirty="0" smtClean="0"/>
              <a:t>=&gt;</a:t>
            </a:r>
            <a:r>
              <a:rPr lang="en-US" altLang="ko-KR" sz="1400" dirty="0" smtClean="0"/>
              <a:t>'</a:t>
            </a:r>
            <a:r>
              <a:rPr lang="ko-KR" altLang="en-US" sz="1400" dirty="0" smtClean="0"/>
              <a:t>VPD_GET_DATAZONE</a:t>
            </a:r>
            <a:r>
              <a:rPr lang="en-US" altLang="ko-KR" sz="1400" dirty="0" smtClean="0"/>
              <a:t>'</a:t>
            </a:r>
            <a:r>
              <a:rPr lang="ko-KR" altLang="en-US" sz="1400" dirty="0" smtClean="0"/>
              <a:t>,</a:t>
            </a:r>
            <a:endParaRPr lang="ko-KR" altLang="en-US" sz="1400" dirty="0"/>
          </a:p>
          <a:p>
            <a:r>
              <a:rPr lang="ko-KR" altLang="en-US" sz="1400" dirty="0" err="1"/>
              <a:t>policy_type</a:t>
            </a:r>
            <a:r>
              <a:rPr lang="ko-KR" altLang="en-US" sz="1400" dirty="0"/>
              <a:t> =&gt; DBMS_RLS.CONTEXT_SENSITIVE,</a:t>
            </a:r>
          </a:p>
          <a:p>
            <a:r>
              <a:rPr lang="ko-KR" altLang="en-US" sz="1400" dirty="0" err="1"/>
              <a:t>namespace</a:t>
            </a:r>
            <a:r>
              <a:rPr lang="ko-KR" altLang="en-US" sz="1400" dirty="0"/>
              <a:t> =&gt; </a:t>
            </a:r>
            <a:r>
              <a:rPr lang="en-US" altLang="ko-KR" sz="1400" dirty="0" smtClean="0"/>
              <a:t>'</a:t>
            </a:r>
            <a:r>
              <a:rPr lang="ko-KR" altLang="en-US" sz="1400" dirty="0" smtClean="0"/>
              <a:t>DATAZONE_CTX</a:t>
            </a:r>
            <a:r>
              <a:rPr lang="en-US" altLang="ko-KR" sz="1400" dirty="0" smtClean="0"/>
              <a:t>'</a:t>
            </a:r>
            <a:r>
              <a:rPr lang="ko-KR" altLang="en-US" sz="1400" dirty="0" smtClean="0"/>
              <a:t>,</a:t>
            </a:r>
            <a:endParaRPr lang="ko-KR" altLang="en-US" sz="1400" dirty="0"/>
          </a:p>
          <a:p>
            <a:r>
              <a:rPr lang="ko-KR" altLang="en-US" sz="1400" dirty="0" err="1"/>
              <a:t>attribute</a:t>
            </a:r>
            <a:r>
              <a:rPr lang="ko-KR" altLang="en-US" sz="1400" dirty="0" smtClean="0"/>
              <a:t>=&gt;</a:t>
            </a:r>
            <a:r>
              <a:rPr lang="en-US" altLang="ko-KR" sz="1400" dirty="0" smtClean="0"/>
              <a:t>'</a:t>
            </a:r>
            <a:r>
              <a:rPr lang="ko-KR" altLang="en-US" sz="1400" dirty="0" smtClean="0"/>
              <a:t>DATA_ZONE</a:t>
            </a:r>
            <a:r>
              <a:rPr lang="en-US" altLang="ko-KR" sz="1400" dirty="0" smtClean="0"/>
              <a:t>'</a:t>
            </a:r>
            <a:r>
              <a:rPr lang="ko-KR" altLang="en-US" sz="1400" dirty="0" smtClean="0"/>
              <a:t>,</a:t>
            </a:r>
            <a:endParaRPr lang="ko-KR" altLang="en-US" sz="1400" dirty="0"/>
          </a:p>
          <a:p>
            <a:r>
              <a:rPr lang="ko-KR" altLang="en-US" sz="1400" dirty="0" err="1"/>
              <a:t>update_check</a:t>
            </a:r>
            <a:r>
              <a:rPr lang="ko-KR" altLang="en-US" sz="1400" dirty="0"/>
              <a:t> =&gt; TRUE, </a:t>
            </a:r>
          </a:p>
          <a:p>
            <a:r>
              <a:rPr lang="ko-KR" altLang="en-US" sz="1400" dirty="0" err="1"/>
              <a:t>enable</a:t>
            </a:r>
            <a:r>
              <a:rPr lang="ko-KR" altLang="en-US" sz="1400" dirty="0"/>
              <a:t> =&gt;TRUE,</a:t>
            </a:r>
          </a:p>
          <a:p>
            <a:r>
              <a:rPr lang="ko-KR" altLang="en-US" sz="1400" dirty="0" err="1">
                <a:solidFill>
                  <a:schemeClr val="accent1"/>
                </a:solidFill>
              </a:rPr>
              <a:t>sec_relevant_cols</a:t>
            </a:r>
            <a:r>
              <a:rPr lang="ko-KR" altLang="en-US" sz="1400" dirty="0">
                <a:solidFill>
                  <a:schemeClr val="accent1"/>
                </a:solidFill>
              </a:rPr>
              <a:t> =&gt; </a:t>
            </a:r>
            <a:r>
              <a:rPr lang="en-US" altLang="ko-KR" sz="1400" dirty="0" smtClean="0">
                <a:solidFill>
                  <a:schemeClr val="accent1"/>
                </a:solidFill>
              </a:rPr>
              <a:t>'</a:t>
            </a:r>
            <a:r>
              <a:rPr lang="ko-KR" altLang="en-US" sz="1400" dirty="0" smtClean="0">
                <a:solidFill>
                  <a:schemeClr val="accent1"/>
                </a:solidFill>
              </a:rPr>
              <a:t>FST_EV_GRADE,SND_EV_GRADE,FIN_EV_GRADE</a:t>
            </a:r>
            <a:r>
              <a:rPr lang="en-US" altLang="ko-KR" sz="1400" dirty="0" smtClean="0">
                <a:solidFill>
                  <a:schemeClr val="accent1"/>
                </a:solidFill>
              </a:rPr>
              <a:t>'</a:t>
            </a:r>
            <a:r>
              <a:rPr lang="ko-KR" altLang="en-US" sz="1400" dirty="0" smtClean="0">
                <a:solidFill>
                  <a:schemeClr val="accent1"/>
                </a:solidFill>
              </a:rPr>
              <a:t>,</a:t>
            </a:r>
            <a:endParaRPr lang="ko-KR" altLang="en-US" sz="1400" dirty="0">
              <a:solidFill>
                <a:schemeClr val="accent1"/>
              </a:solidFill>
            </a:endParaRPr>
          </a:p>
          <a:p>
            <a:r>
              <a:rPr lang="ko-KR" altLang="en-US" sz="1400" dirty="0" err="1">
                <a:solidFill>
                  <a:schemeClr val="accent1"/>
                </a:solidFill>
              </a:rPr>
              <a:t>sec_relevant_cols_opt</a:t>
            </a:r>
            <a:r>
              <a:rPr lang="ko-KR" altLang="en-US" sz="1400" dirty="0">
                <a:solidFill>
                  <a:schemeClr val="accent1"/>
                </a:solidFill>
              </a:rPr>
              <a:t> =&gt; DBMS_RLS.ALL_ROWS);</a:t>
            </a:r>
          </a:p>
          <a:p>
            <a:r>
              <a:rPr lang="ko-KR" altLang="en-US" sz="1400" dirty="0" err="1"/>
              <a:t>end</a:t>
            </a:r>
            <a:r>
              <a:rPr lang="ko-KR" altLang="en-US" sz="1400" dirty="0"/>
              <a:t>;</a:t>
            </a:r>
          </a:p>
          <a:p>
            <a:r>
              <a:rPr lang="ko-KR" altLang="en-US" sz="1400" dirty="0"/>
              <a:t>/</a:t>
            </a:r>
          </a:p>
        </p:txBody>
      </p:sp>
      <p:sp>
        <p:nvSpPr>
          <p:cNvPr id="9" name="TextBox 8"/>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13368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36</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3827138" cy="369332"/>
          </a:xfrm>
          <a:prstGeom prst="rect">
            <a:avLst/>
          </a:prstGeom>
          <a:noFill/>
        </p:spPr>
        <p:txBody>
          <a:bodyPr wrap="none" rtlCol="0">
            <a:spAutoFit/>
          </a:bodyPr>
          <a:lstStyle/>
          <a:p>
            <a:r>
              <a:rPr lang="en-US" altLang="ko-KR" dirty="0"/>
              <a:t>8.  Null</a:t>
            </a:r>
            <a:r>
              <a:rPr lang="ko-KR" altLang="en-US" dirty="0"/>
              <a:t>값으로 </a:t>
            </a:r>
            <a:r>
              <a:rPr lang="ko-KR" altLang="en-US" dirty="0" err="1"/>
              <a:t>마스킹된</a:t>
            </a:r>
            <a:r>
              <a:rPr lang="ko-KR" altLang="en-US" dirty="0"/>
              <a:t> </a:t>
            </a:r>
            <a:r>
              <a:rPr lang="en-US" altLang="ko-KR" dirty="0"/>
              <a:t>Row</a:t>
            </a:r>
            <a:r>
              <a:rPr lang="ko-KR" altLang="en-US" dirty="0"/>
              <a:t>들 리턴</a:t>
            </a:r>
          </a:p>
        </p:txBody>
      </p:sp>
      <p:sp>
        <p:nvSpPr>
          <p:cNvPr id="4" name="직사각형 3"/>
          <p:cNvSpPr/>
          <p:nvPr/>
        </p:nvSpPr>
        <p:spPr>
          <a:xfrm>
            <a:off x="740855" y="1025468"/>
            <a:ext cx="6096000" cy="5386090"/>
          </a:xfrm>
          <a:prstGeom prst="rect">
            <a:avLst/>
          </a:prstGeom>
        </p:spPr>
        <p:txBody>
          <a:bodyPr>
            <a:spAutoFit/>
          </a:bodyPr>
          <a:lstStyle/>
          <a:p>
            <a:r>
              <a:rPr lang="en-US" altLang="ko-KR" sz="1400" dirty="0" smtClean="0"/>
              <a:t>8.2 NULL </a:t>
            </a:r>
            <a:r>
              <a:rPr lang="ko-KR" altLang="en-US" sz="1400" dirty="0" smtClean="0"/>
              <a:t>값 </a:t>
            </a:r>
            <a:r>
              <a:rPr lang="ko-KR" altLang="en-US" sz="1400" dirty="0" err="1" smtClean="0"/>
              <a:t>마스킹</a:t>
            </a:r>
            <a:r>
              <a:rPr lang="ko-KR" altLang="en-US" sz="1400" dirty="0" smtClean="0"/>
              <a:t> 확인</a:t>
            </a:r>
            <a:r>
              <a:rPr lang="en-US" altLang="ko-KR" sz="1400" dirty="0" smtClean="0"/>
              <a:t> </a:t>
            </a:r>
          </a:p>
          <a:p>
            <a:endParaRPr lang="en-US" altLang="ko-KR" sz="1100" dirty="0" smtClean="0"/>
          </a:p>
          <a:p>
            <a:r>
              <a:rPr lang="ko-KR" altLang="en-US" sz="1100" dirty="0" err="1" smtClean="0"/>
              <a:t>select</a:t>
            </a:r>
            <a:r>
              <a:rPr lang="ko-KR" altLang="en-US" sz="1100" dirty="0" smtClean="0"/>
              <a:t> </a:t>
            </a:r>
            <a:r>
              <a:rPr lang="ko-KR" altLang="en-US" sz="1100" dirty="0"/>
              <a:t>* </a:t>
            </a:r>
            <a:r>
              <a:rPr lang="ko-KR" altLang="en-US" sz="1100" dirty="0" err="1"/>
              <a:t>from</a:t>
            </a:r>
            <a:r>
              <a:rPr lang="ko-KR" altLang="en-US" sz="1100" dirty="0"/>
              <a:t> </a:t>
            </a:r>
            <a:r>
              <a:rPr lang="ko-KR" altLang="en-US" sz="1100" dirty="0" err="1"/>
              <a:t>handson.evaluate_t</a:t>
            </a:r>
            <a:r>
              <a:rPr lang="ko-KR" altLang="en-US" sz="1100" dirty="0"/>
              <a:t>;</a:t>
            </a:r>
          </a:p>
          <a:p>
            <a:endParaRPr lang="ko-KR" altLang="en-US" sz="1100" dirty="0"/>
          </a:p>
          <a:p>
            <a:r>
              <a:rPr lang="ko-KR" altLang="en-US" sz="1100" dirty="0"/>
              <a:t>EMPNO                                FST_EV SND_EV FIN_EV EMP_SOSOK_CD EMP_SB_CD</a:t>
            </a:r>
          </a:p>
          <a:p>
            <a:r>
              <a:rPr lang="ko-KR" altLang="en-US" sz="1100" dirty="0"/>
              <a:t>------------------------------------ ------ ------ ------ ------------ ------------------</a:t>
            </a:r>
          </a:p>
          <a:p>
            <a:r>
              <a:rPr lang="ko-KR" altLang="en-US" sz="1100" dirty="0"/>
              <a:t>21-10011                            </a:t>
            </a:r>
            <a:r>
              <a:rPr lang="en-US" altLang="ko-KR" sz="1100" dirty="0" smtClean="0"/>
              <a:t>			</a:t>
            </a:r>
            <a:r>
              <a:rPr lang="ko-KR" altLang="en-US" sz="1100" dirty="0" smtClean="0"/>
              <a:t>AR           </a:t>
            </a:r>
            <a:r>
              <a:rPr lang="ko-KR" altLang="en-US" sz="1100" dirty="0"/>
              <a:t>MIL</a:t>
            </a:r>
          </a:p>
          <a:p>
            <a:r>
              <a:rPr lang="ko-KR" altLang="en-US" sz="1100" dirty="0"/>
              <a:t>21-10102                                                 </a:t>
            </a:r>
            <a:r>
              <a:rPr lang="en-US" altLang="ko-KR" sz="1100" dirty="0" smtClean="0"/>
              <a:t>	</a:t>
            </a:r>
            <a:r>
              <a:rPr lang="ko-KR" altLang="en-US" sz="1100" dirty="0" smtClean="0"/>
              <a:t> </a:t>
            </a:r>
            <a:r>
              <a:rPr lang="en-US" altLang="ko-KR" sz="1100" dirty="0" smtClean="0"/>
              <a:t>	</a:t>
            </a:r>
            <a:r>
              <a:rPr lang="ko-KR" altLang="en-US" sz="1100" dirty="0" smtClean="0"/>
              <a:t>AR           </a:t>
            </a:r>
            <a:r>
              <a:rPr lang="ko-KR" altLang="en-US" sz="1100" dirty="0"/>
              <a:t>MIL</a:t>
            </a:r>
          </a:p>
          <a:p>
            <a:r>
              <a:rPr lang="ko-KR" altLang="en-US" sz="1100" dirty="0"/>
              <a:t>21-10203                                               </a:t>
            </a:r>
            <a:r>
              <a:rPr lang="en-US" altLang="ko-KR" sz="1100" dirty="0" smtClean="0"/>
              <a:t>		</a:t>
            </a:r>
            <a:r>
              <a:rPr lang="ko-KR" altLang="en-US" sz="1100" dirty="0" smtClean="0"/>
              <a:t>AR           </a:t>
            </a:r>
            <a:r>
              <a:rPr lang="ko-KR" altLang="en-US" sz="1100" dirty="0"/>
              <a:t>MIL</a:t>
            </a:r>
          </a:p>
          <a:p>
            <a:r>
              <a:rPr lang="ko-KR" altLang="en-US" sz="1100" dirty="0"/>
              <a:t>21-10044                                                 </a:t>
            </a:r>
            <a:r>
              <a:rPr lang="en-US" altLang="ko-KR" sz="1100" dirty="0" smtClean="0"/>
              <a:t>		</a:t>
            </a:r>
            <a:r>
              <a:rPr lang="ko-KR" altLang="en-US" sz="1100" dirty="0" smtClean="0"/>
              <a:t> </a:t>
            </a:r>
            <a:r>
              <a:rPr lang="ko-KR" altLang="en-US" sz="1100" dirty="0"/>
              <a:t>AR           MC</a:t>
            </a:r>
          </a:p>
          <a:p>
            <a:r>
              <a:rPr lang="ko-KR" altLang="en-US" sz="1100" dirty="0"/>
              <a:t>21-15005                                                  </a:t>
            </a:r>
            <a:r>
              <a:rPr lang="en-US" altLang="ko-KR" sz="1100" dirty="0" smtClean="0"/>
              <a:t>		</a:t>
            </a:r>
            <a:r>
              <a:rPr lang="ko-KR" altLang="en-US" sz="1100" dirty="0" smtClean="0"/>
              <a:t>AR           </a:t>
            </a:r>
            <a:r>
              <a:rPr lang="ko-KR" altLang="en-US" sz="1100" dirty="0"/>
              <a:t>MIL</a:t>
            </a:r>
          </a:p>
          <a:p>
            <a:r>
              <a:rPr lang="ko-KR" altLang="en-US" sz="1100" dirty="0"/>
              <a:t>21-10106                                                  </a:t>
            </a:r>
            <a:r>
              <a:rPr lang="en-US" altLang="ko-KR" sz="1100" dirty="0" smtClean="0"/>
              <a:t>		</a:t>
            </a:r>
            <a:r>
              <a:rPr lang="ko-KR" altLang="en-US" sz="1100" dirty="0" smtClean="0"/>
              <a:t>AR           </a:t>
            </a:r>
            <a:r>
              <a:rPr lang="ko-KR" altLang="en-US" sz="1100" dirty="0"/>
              <a:t>MC</a:t>
            </a:r>
          </a:p>
          <a:p>
            <a:r>
              <a:rPr lang="ko-KR" altLang="en-US" sz="1100" dirty="0"/>
              <a:t>21-10307                                                  </a:t>
            </a:r>
            <a:r>
              <a:rPr lang="en-US" altLang="ko-KR" sz="1100" dirty="0" smtClean="0"/>
              <a:t>		</a:t>
            </a:r>
            <a:r>
              <a:rPr lang="ko-KR" altLang="en-US" sz="1100" dirty="0" smtClean="0"/>
              <a:t>AR           </a:t>
            </a:r>
            <a:r>
              <a:rPr lang="ko-KR" altLang="en-US" sz="1100" dirty="0"/>
              <a:t>MIL</a:t>
            </a:r>
          </a:p>
          <a:p>
            <a:r>
              <a:rPr lang="ko-KR" altLang="en-US" sz="1100" dirty="0"/>
              <a:t>21-10038                                                  </a:t>
            </a:r>
            <a:r>
              <a:rPr lang="en-US" altLang="ko-KR" sz="1100" dirty="0" smtClean="0"/>
              <a:t>		</a:t>
            </a:r>
            <a:r>
              <a:rPr lang="ko-KR" altLang="en-US" sz="1100" dirty="0" smtClean="0"/>
              <a:t>AR           </a:t>
            </a:r>
            <a:r>
              <a:rPr lang="ko-KR" altLang="en-US" sz="1100" dirty="0"/>
              <a:t>MIL</a:t>
            </a:r>
          </a:p>
          <a:p>
            <a:r>
              <a:rPr lang="ko-KR" altLang="en-US" sz="1100" dirty="0"/>
              <a:t>21-10009                                               </a:t>
            </a:r>
            <a:r>
              <a:rPr lang="en-US" altLang="ko-KR" sz="1100" dirty="0" smtClean="0"/>
              <a:t>		</a:t>
            </a:r>
            <a:r>
              <a:rPr lang="ko-KR" altLang="en-US" sz="1100" dirty="0" smtClean="0"/>
              <a:t>AR           </a:t>
            </a:r>
            <a:r>
              <a:rPr lang="ko-KR" altLang="en-US" sz="1100" dirty="0"/>
              <a:t>MIL</a:t>
            </a:r>
          </a:p>
          <a:p>
            <a:r>
              <a:rPr lang="ko-KR" altLang="en-US" sz="1100" dirty="0"/>
              <a:t>21-11010                                                  </a:t>
            </a:r>
            <a:r>
              <a:rPr lang="en-US" altLang="ko-KR" sz="1100" dirty="0" smtClean="0"/>
              <a:t>		</a:t>
            </a:r>
            <a:r>
              <a:rPr lang="ko-KR" altLang="en-US" sz="1100" dirty="0" smtClean="0"/>
              <a:t>AR           </a:t>
            </a:r>
            <a:r>
              <a:rPr lang="ko-KR" altLang="en-US" sz="1100" dirty="0"/>
              <a:t>MIL</a:t>
            </a:r>
          </a:p>
          <a:p>
            <a:r>
              <a:rPr lang="ko-KR" altLang="en-US" sz="1100" dirty="0"/>
              <a:t>21-20301                                                </a:t>
            </a:r>
            <a:r>
              <a:rPr lang="en-US" altLang="ko-KR" sz="1100" dirty="0" smtClean="0"/>
              <a:t>		</a:t>
            </a:r>
            <a:r>
              <a:rPr lang="ko-KR" altLang="en-US" sz="1100" dirty="0" smtClean="0"/>
              <a:t>NV           </a:t>
            </a:r>
            <a:r>
              <a:rPr lang="ko-KR" altLang="en-US" sz="1100" dirty="0"/>
              <a:t>MIL</a:t>
            </a:r>
          </a:p>
          <a:p>
            <a:r>
              <a:rPr lang="ko-KR" altLang="en-US" sz="1100" dirty="0"/>
              <a:t>21-20002                                               </a:t>
            </a:r>
            <a:r>
              <a:rPr lang="en-US" altLang="ko-KR" sz="1100" dirty="0" smtClean="0"/>
              <a:t>		</a:t>
            </a:r>
            <a:r>
              <a:rPr lang="ko-KR" altLang="en-US" sz="1100" dirty="0" smtClean="0"/>
              <a:t>NV           </a:t>
            </a:r>
            <a:r>
              <a:rPr lang="ko-KR" altLang="en-US" sz="1100" dirty="0"/>
              <a:t>MIL</a:t>
            </a:r>
          </a:p>
          <a:p>
            <a:r>
              <a:rPr lang="ko-KR" altLang="en-US" sz="1100" dirty="0"/>
              <a:t>21-20343                                               </a:t>
            </a:r>
            <a:r>
              <a:rPr lang="en-US" altLang="ko-KR" sz="1100" dirty="0" smtClean="0"/>
              <a:t>		NV</a:t>
            </a:r>
            <a:r>
              <a:rPr lang="ko-KR" altLang="en-US" sz="1100" dirty="0" smtClean="0"/>
              <a:t>           </a:t>
            </a:r>
            <a:r>
              <a:rPr lang="ko-KR" altLang="en-US" sz="1100" dirty="0"/>
              <a:t>MIL</a:t>
            </a:r>
          </a:p>
          <a:p>
            <a:r>
              <a:rPr lang="en-US" altLang="ko-KR" sz="1100" dirty="0" smtClean="0"/>
              <a:t>~</a:t>
            </a:r>
          </a:p>
          <a:p>
            <a:r>
              <a:rPr lang="en-US" altLang="ko-KR" sz="1100" dirty="0"/>
              <a:t>~</a:t>
            </a:r>
            <a:endParaRPr lang="ko-KR" altLang="en-US" sz="1100" dirty="0"/>
          </a:p>
          <a:p>
            <a:r>
              <a:rPr lang="ko-KR" altLang="en-US" sz="1100" dirty="0"/>
              <a:t>21-33203                                                 </a:t>
            </a:r>
            <a:r>
              <a:rPr lang="en-US" altLang="ko-KR" sz="1100" dirty="0" smtClean="0"/>
              <a:t>		</a:t>
            </a:r>
            <a:r>
              <a:rPr lang="ko-KR" altLang="en-US" sz="1100" dirty="0" smtClean="0"/>
              <a:t>AF           </a:t>
            </a:r>
            <a:r>
              <a:rPr lang="ko-KR" altLang="en-US" sz="1100" dirty="0"/>
              <a:t>MIL</a:t>
            </a:r>
          </a:p>
          <a:p>
            <a:r>
              <a:rPr lang="ko-KR" altLang="en-US" sz="1100" dirty="0"/>
              <a:t>21-30004                                                </a:t>
            </a:r>
            <a:r>
              <a:rPr lang="en-US" altLang="ko-KR" sz="1100" dirty="0" smtClean="0"/>
              <a:t>		</a:t>
            </a:r>
            <a:r>
              <a:rPr lang="ko-KR" altLang="en-US" sz="1100" dirty="0" smtClean="0"/>
              <a:t>AF           </a:t>
            </a:r>
            <a:r>
              <a:rPr lang="ko-KR" altLang="en-US" sz="1100" dirty="0"/>
              <a:t>MC</a:t>
            </a:r>
          </a:p>
          <a:p>
            <a:r>
              <a:rPr lang="ko-KR" altLang="en-US" sz="1100" dirty="0"/>
              <a:t>21-30905                                                 </a:t>
            </a:r>
            <a:r>
              <a:rPr lang="en-US" altLang="ko-KR" sz="1100" dirty="0" smtClean="0"/>
              <a:t>		</a:t>
            </a:r>
            <a:r>
              <a:rPr lang="ko-KR" altLang="en-US" sz="1100" dirty="0" smtClean="0"/>
              <a:t>AF           </a:t>
            </a:r>
            <a:r>
              <a:rPr lang="ko-KR" altLang="en-US" sz="1100" dirty="0"/>
              <a:t>MIL</a:t>
            </a:r>
          </a:p>
          <a:p>
            <a:r>
              <a:rPr lang="ko-KR" altLang="en-US" sz="1100" dirty="0"/>
              <a:t>21-30806                                                 </a:t>
            </a:r>
            <a:r>
              <a:rPr lang="en-US" altLang="ko-KR" sz="1100" dirty="0" smtClean="0"/>
              <a:t>		</a:t>
            </a:r>
            <a:r>
              <a:rPr lang="ko-KR" altLang="en-US" sz="1100" dirty="0" smtClean="0"/>
              <a:t>AF           </a:t>
            </a:r>
            <a:r>
              <a:rPr lang="ko-KR" altLang="en-US" sz="1100" dirty="0"/>
              <a:t>MIL</a:t>
            </a:r>
          </a:p>
          <a:p>
            <a:r>
              <a:rPr lang="ko-KR" altLang="en-US" sz="1100" dirty="0"/>
              <a:t>21-30047                                                 </a:t>
            </a:r>
            <a:r>
              <a:rPr lang="en-US" altLang="ko-KR" sz="1100" dirty="0" smtClean="0"/>
              <a:t>		</a:t>
            </a:r>
            <a:r>
              <a:rPr lang="ko-KR" altLang="en-US" sz="1100" dirty="0" smtClean="0"/>
              <a:t>AF           </a:t>
            </a:r>
            <a:r>
              <a:rPr lang="ko-KR" altLang="en-US" sz="1100" dirty="0"/>
              <a:t>MC</a:t>
            </a:r>
          </a:p>
          <a:p>
            <a:r>
              <a:rPr lang="ko-KR" altLang="en-US" sz="1100" dirty="0"/>
              <a:t>21-30078                                                 </a:t>
            </a:r>
            <a:r>
              <a:rPr lang="en-US" altLang="ko-KR" sz="1100" dirty="0" smtClean="0"/>
              <a:t>		</a:t>
            </a:r>
            <a:r>
              <a:rPr lang="ko-KR" altLang="en-US" sz="1100" dirty="0" smtClean="0"/>
              <a:t>AF           </a:t>
            </a:r>
            <a:r>
              <a:rPr lang="ko-KR" altLang="en-US" sz="1100" dirty="0"/>
              <a:t>MIL</a:t>
            </a:r>
          </a:p>
          <a:p>
            <a:r>
              <a:rPr lang="ko-KR" altLang="en-US" sz="1100" dirty="0"/>
              <a:t>21-30309                                                 </a:t>
            </a:r>
            <a:r>
              <a:rPr lang="en-US" altLang="ko-KR" sz="1100" dirty="0" smtClean="0"/>
              <a:t>		</a:t>
            </a:r>
            <a:r>
              <a:rPr lang="ko-KR" altLang="en-US" sz="1100" dirty="0" smtClean="0"/>
              <a:t>AF           </a:t>
            </a:r>
            <a:r>
              <a:rPr lang="ko-KR" altLang="en-US" sz="1100" dirty="0"/>
              <a:t>MIL</a:t>
            </a:r>
          </a:p>
          <a:p>
            <a:r>
              <a:rPr lang="ko-KR" altLang="en-US" sz="1100" dirty="0"/>
              <a:t>21-30010                                                </a:t>
            </a:r>
            <a:r>
              <a:rPr lang="en-US" altLang="ko-KR" sz="1100" dirty="0" smtClean="0"/>
              <a:t>		</a:t>
            </a:r>
            <a:r>
              <a:rPr lang="ko-KR" altLang="en-US" sz="1100" dirty="0" smtClean="0"/>
              <a:t> </a:t>
            </a:r>
            <a:r>
              <a:rPr lang="ko-KR" altLang="en-US" sz="1100" dirty="0"/>
              <a:t>AF           MIL</a:t>
            </a:r>
          </a:p>
          <a:p>
            <a:endParaRPr lang="ko-KR" altLang="en-US" sz="1100" dirty="0"/>
          </a:p>
          <a:p>
            <a:r>
              <a:rPr lang="ko-KR" altLang="en-US" sz="1100" dirty="0"/>
              <a:t>30 행이 선택되었습니다.</a:t>
            </a:r>
          </a:p>
        </p:txBody>
      </p:sp>
      <p:sp>
        <p:nvSpPr>
          <p:cNvPr id="7" name="타원 6"/>
          <p:cNvSpPr/>
          <p:nvPr/>
        </p:nvSpPr>
        <p:spPr>
          <a:xfrm>
            <a:off x="2615680" y="2593571"/>
            <a:ext cx="1590560" cy="26268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658638" y="3508399"/>
            <a:ext cx="2905667" cy="369332"/>
          </a:xfrm>
          <a:prstGeom prst="rect">
            <a:avLst/>
          </a:prstGeom>
          <a:noFill/>
        </p:spPr>
        <p:txBody>
          <a:bodyPr wrap="none" rtlCol="0">
            <a:spAutoFit/>
          </a:bodyPr>
          <a:lstStyle/>
          <a:p>
            <a:r>
              <a:rPr lang="en-US" altLang="ko-KR" dirty="0" smtClean="0"/>
              <a:t>Null </a:t>
            </a:r>
            <a:r>
              <a:rPr lang="ko-KR" altLang="en-US" dirty="0" smtClean="0"/>
              <a:t>값으로 </a:t>
            </a:r>
            <a:r>
              <a:rPr lang="ko-KR" altLang="en-US" dirty="0" err="1" smtClean="0"/>
              <a:t>마스킹</a:t>
            </a:r>
            <a:r>
              <a:rPr lang="ko-KR" altLang="en-US" dirty="0" smtClean="0"/>
              <a:t> 된 결과</a:t>
            </a:r>
            <a:endParaRPr lang="ko-KR" altLang="en-US" dirty="0"/>
          </a:p>
        </p:txBody>
      </p:sp>
      <p:cxnSp>
        <p:nvCxnSpPr>
          <p:cNvPr id="10" name="직선 화살표 연결선 9"/>
          <p:cNvCxnSpPr>
            <a:stCxn id="8" idx="1"/>
          </p:cNvCxnSpPr>
          <p:nvPr/>
        </p:nvCxnSpPr>
        <p:spPr>
          <a:xfrm flipH="1">
            <a:off x="4339244" y="3693065"/>
            <a:ext cx="2319394"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Tree>
    <p:extLst>
      <p:ext uri="{BB962C8B-B14F-4D97-AF65-F5344CB8AC3E}">
        <p14:creationId xmlns:p14="http://schemas.microsoft.com/office/powerpoint/2010/main" val="358064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37</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396408" cy="369332"/>
          </a:xfrm>
          <a:prstGeom prst="rect">
            <a:avLst/>
          </a:prstGeom>
          <a:noFill/>
        </p:spPr>
        <p:txBody>
          <a:bodyPr wrap="none" rtlCol="0">
            <a:spAutoFit/>
          </a:bodyPr>
          <a:lstStyle/>
          <a:p>
            <a:r>
              <a:rPr lang="en-US" altLang="ko-KR" dirty="0" smtClean="0"/>
              <a:t>9. </a:t>
            </a:r>
            <a:r>
              <a:rPr lang="ko-KR" altLang="en-US" dirty="0" smtClean="0"/>
              <a:t>실습 정리</a:t>
            </a:r>
            <a:endParaRPr lang="ko-KR" altLang="en-US" dirty="0"/>
          </a:p>
        </p:txBody>
      </p:sp>
      <p:sp>
        <p:nvSpPr>
          <p:cNvPr id="2" name="직사각형 1"/>
          <p:cNvSpPr/>
          <p:nvPr/>
        </p:nvSpPr>
        <p:spPr>
          <a:xfrm>
            <a:off x="645622" y="1236023"/>
            <a:ext cx="8731134" cy="2939266"/>
          </a:xfrm>
          <a:prstGeom prst="rect">
            <a:avLst/>
          </a:prstGeom>
        </p:spPr>
        <p:txBody>
          <a:bodyPr wrap="square">
            <a:spAutoFit/>
          </a:bodyPr>
          <a:lstStyle/>
          <a:p>
            <a:pPr>
              <a:spcBef>
                <a:spcPts val="600"/>
              </a:spcBef>
            </a:pPr>
            <a:r>
              <a:rPr lang="ko-KR" altLang="en-US" sz="1400" dirty="0" err="1" smtClean="0"/>
              <a:t>conn</a:t>
            </a:r>
            <a:r>
              <a:rPr lang="ko-KR" altLang="en-US" sz="1400" dirty="0" smtClean="0"/>
              <a:t> </a:t>
            </a:r>
            <a:r>
              <a:rPr lang="ko-KR" altLang="en-US" sz="1400" dirty="0" err="1" smtClean="0"/>
              <a:t>appuser</a:t>
            </a:r>
            <a:r>
              <a:rPr lang="ko-KR" altLang="en-US" sz="1400" dirty="0" smtClean="0"/>
              <a:t>/welcome1</a:t>
            </a:r>
            <a:r>
              <a:rPr lang="en-US" altLang="ko-KR" sz="1400" dirty="0" smtClean="0"/>
              <a:t>@</a:t>
            </a:r>
            <a:r>
              <a:rPr lang="en-US" altLang="ko-KR" sz="1400" dirty="0" err="1" smtClean="0"/>
              <a:t>pdbxx</a:t>
            </a:r>
            <a:endParaRPr lang="en-US" altLang="ko-KR" sz="1400" dirty="0" smtClean="0"/>
          </a:p>
          <a:p>
            <a:pPr>
              <a:spcBef>
                <a:spcPts val="600"/>
              </a:spcBef>
            </a:pPr>
            <a:endParaRPr lang="ko-KR" altLang="en-US" sz="1400" dirty="0"/>
          </a:p>
          <a:p>
            <a:pPr>
              <a:spcBef>
                <a:spcPts val="600"/>
              </a:spcBef>
            </a:pPr>
            <a:r>
              <a:rPr lang="ko-KR" altLang="en-US" sz="1400" dirty="0" err="1" smtClean="0"/>
              <a:t>drop</a:t>
            </a:r>
            <a:r>
              <a:rPr lang="ko-KR" altLang="en-US" sz="1400" dirty="0" smtClean="0"/>
              <a:t> </a:t>
            </a:r>
            <a:r>
              <a:rPr lang="ko-KR" altLang="en-US" sz="1400" dirty="0" err="1"/>
              <a:t>package</a:t>
            </a:r>
            <a:r>
              <a:rPr lang="ko-KR" altLang="en-US" sz="1400" dirty="0"/>
              <a:t> </a:t>
            </a:r>
            <a:r>
              <a:rPr lang="ko-KR" altLang="en-US" sz="1400" dirty="0" err="1"/>
              <a:t>datazone_ctx_pkg</a:t>
            </a:r>
            <a:r>
              <a:rPr lang="ko-KR" altLang="en-US" sz="1400" dirty="0"/>
              <a:t>;</a:t>
            </a:r>
          </a:p>
          <a:p>
            <a:pPr>
              <a:spcBef>
                <a:spcPts val="600"/>
              </a:spcBef>
            </a:pPr>
            <a:r>
              <a:rPr lang="ko-KR" altLang="en-US" sz="1400" dirty="0" err="1"/>
              <a:t>drop</a:t>
            </a:r>
            <a:r>
              <a:rPr lang="ko-KR" altLang="en-US" sz="1400" dirty="0"/>
              <a:t> </a:t>
            </a:r>
            <a:r>
              <a:rPr lang="ko-KR" altLang="en-US" sz="1400" dirty="0" err="1"/>
              <a:t>function</a:t>
            </a:r>
            <a:r>
              <a:rPr lang="ko-KR" altLang="en-US" sz="1400" dirty="0"/>
              <a:t> </a:t>
            </a:r>
            <a:r>
              <a:rPr lang="ko-KR" altLang="en-US" sz="1400" dirty="0" err="1"/>
              <a:t>vpd_get_datazone</a:t>
            </a:r>
            <a:r>
              <a:rPr lang="ko-KR" altLang="en-US" sz="1400" dirty="0"/>
              <a:t>;</a:t>
            </a:r>
          </a:p>
          <a:p>
            <a:pPr>
              <a:spcBef>
                <a:spcPts val="600"/>
              </a:spcBef>
            </a:pPr>
            <a:r>
              <a:rPr lang="ko-KR" altLang="en-US" sz="1400" dirty="0" err="1"/>
              <a:t>drop</a:t>
            </a:r>
            <a:r>
              <a:rPr lang="ko-KR" altLang="en-US" sz="1400" dirty="0"/>
              <a:t> </a:t>
            </a:r>
            <a:r>
              <a:rPr lang="ko-KR" altLang="en-US" sz="1400" dirty="0" err="1"/>
              <a:t>trigger</a:t>
            </a:r>
            <a:r>
              <a:rPr lang="ko-KR" altLang="en-US" sz="1400" dirty="0"/>
              <a:t> </a:t>
            </a:r>
            <a:r>
              <a:rPr lang="ko-KR" altLang="en-US" sz="1400" dirty="0" err="1"/>
              <a:t>set_datazone_ctx_trig</a:t>
            </a:r>
            <a:r>
              <a:rPr lang="ko-KR" altLang="en-US" sz="1400" dirty="0"/>
              <a:t>;</a:t>
            </a:r>
          </a:p>
          <a:p>
            <a:pPr>
              <a:spcBef>
                <a:spcPts val="600"/>
              </a:spcBef>
            </a:pPr>
            <a:r>
              <a:rPr lang="ko-KR" altLang="en-US" sz="1400" dirty="0" err="1"/>
              <a:t>exec</a:t>
            </a:r>
            <a:r>
              <a:rPr lang="ko-KR" altLang="en-US" sz="1400" dirty="0"/>
              <a:t> DBMS_RLS.DROP_POLICY</a:t>
            </a:r>
            <a:r>
              <a:rPr lang="ko-KR" altLang="en-US" sz="1400" dirty="0" smtClean="0"/>
              <a:t>(</a:t>
            </a:r>
            <a:r>
              <a:rPr lang="en-US" altLang="ko-KR" sz="1400" dirty="0" smtClean="0"/>
              <a:t>'</a:t>
            </a:r>
            <a:r>
              <a:rPr lang="ko-KR" altLang="en-US" sz="1400" dirty="0" err="1" smtClean="0"/>
              <a:t>handson</a:t>
            </a:r>
            <a:r>
              <a:rPr lang="en-US" altLang="ko-KR" sz="1400" dirty="0" smtClean="0"/>
              <a:t>'</a:t>
            </a:r>
            <a:r>
              <a:rPr lang="ko-KR" altLang="en-US" sz="1400" dirty="0" smtClean="0"/>
              <a:t>, </a:t>
            </a:r>
            <a:r>
              <a:rPr lang="en-US" altLang="ko-KR" sz="1400" dirty="0" smtClean="0"/>
              <a:t>'</a:t>
            </a:r>
            <a:r>
              <a:rPr lang="ko-KR" altLang="en-US" sz="1400" dirty="0" err="1" smtClean="0"/>
              <a:t>evaluate_t</a:t>
            </a:r>
            <a:r>
              <a:rPr lang="en-US" altLang="ko-KR" sz="1400" dirty="0" smtClean="0"/>
              <a:t>'</a:t>
            </a:r>
            <a:r>
              <a:rPr lang="ko-KR" altLang="en-US" sz="1400" dirty="0" smtClean="0"/>
              <a:t>, </a:t>
            </a:r>
            <a:r>
              <a:rPr lang="en-US" altLang="ko-KR" sz="1400" dirty="0" smtClean="0"/>
              <a:t>'</a:t>
            </a:r>
            <a:r>
              <a:rPr lang="ko-KR" altLang="en-US" sz="1400" dirty="0" err="1" smtClean="0"/>
              <a:t>eval_datazone_policy</a:t>
            </a:r>
            <a:r>
              <a:rPr lang="en-US" altLang="ko-KR" sz="1400" dirty="0" smtClean="0"/>
              <a:t>'</a:t>
            </a:r>
            <a:r>
              <a:rPr lang="ko-KR" altLang="en-US" sz="1400" dirty="0" smtClean="0"/>
              <a:t>); </a:t>
            </a:r>
            <a:endParaRPr lang="ko-KR" altLang="en-US" sz="1400" dirty="0"/>
          </a:p>
          <a:p>
            <a:pPr>
              <a:spcBef>
                <a:spcPts val="600"/>
              </a:spcBef>
            </a:pPr>
            <a:r>
              <a:rPr lang="ko-KR" altLang="en-US" sz="1400" dirty="0" err="1"/>
              <a:t>exec</a:t>
            </a:r>
            <a:r>
              <a:rPr lang="ko-KR" altLang="en-US" sz="1400" dirty="0"/>
              <a:t> DBMS_RLS.DROP_POLICY</a:t>
            </a:r>
            <a:r>
              <a:rPr lang="ko-KR" altLang="en-US" sz="1400" dirty="0" smtClean="0"/>
              <a:t>(</a:t>
            </a:r>
            <a:r>
              <a:rPr lang="en-US" altLang="ko-KR" sz="1400" dirty="0" smtClean="0"/>
              <a:t>'</a:t>
            </a:r>
            <a:r>
              <a:rPr lang="ko-KR" altLang="en-US" sz="1400" dirty="0" err="1" smtClean="0"/>
              <a:t>handson</a:t>
            </a:r>
            <a:r>
              <a:rPr lang="en-US" altLang="ko-KR" sz="1400" dirty="0" smtClean="0"/>
              <a:t>'</a:t>
            </a:r>
            <a:r>
              <a:rPr lang="ko-KR" altLang="en-US" sz="1400" dirty="0" smtClean="0"/>
              <a:t>, </a:t>
            </a:r>
            <a:r>
              <a:rPr lang="en-US" altLang="ko-KR" sz="1400" dirty="0" smtClean="0"/>
              <a:t>'</a:t>
            </a:r>
            <a:r>
              <a:rPr lang="ko-KR" altLang="en-US" sz="1400" dirty="0" err="1" smtClean="0"/>
              <a:t>evaluate_t</a:t>
            </a:r>
            <a:r>
              <a:rPr lang="en-US" altLang="ko-KR" sz="1400" dirty="0" smtClean="0"/>
              <a:t>'</a:t>
            </a:r>
            <a:r>
              <a:rPr lang="ko-KR" altLang="en-US" sz="1400" dirty="0" smtClean="0"/>
              <a:t>, </a:t>
            </a:r>
            <a:r>
              <a:rPr lang="en-US" altLang="ko-KR" sz="1400" dirty="0" smtClean="0"/>
              <a:t>'</a:t>
            </a:r>
            <a:r>
              <a:rPr lang="ko-KR" altLang="en-US" sz="1400" dirty="0" smtClean="0"/>
              <a:t>EVAL_MASKING_POLICY</a:t>
            </a:r>
            <a:r>
              <a:rPr lang="en-US" altLang="ko-KR" sz="1400" dirty="0" smtClean="0"/>
              <a:t>'</a:t>
            </a:r>
            <a:r>
              <a:rPr lang="ko-KR" altLang="en-US" sz="1400" dirty="0" smtClean="0"/>
              <a:t>); </a:t>
            </a:r>
            <a:endParaRPr lang="ko-KR" altLang="en-US" sz="1400" dirty="0"/>
          </a:p>
          <a:p>
            <a:pPr>
              <a:spcBef>
                <a:spcPts val="600"/>
              </a:spcBef>
            </a:pPr>
            <a:endParaRPr lang="ko-KR" altLang="en-US" sz="1400" dirty="0"/>
          </a:p>
          <a:p>
            <a:pPr>
              <a:spcBef>
                <a:spcPts val="600"/>
              </a:spcBef>
            </a:pPr>
            <a:r>
              <a:rPr lang="ko-KR" altLang="en-US" sz="1400" dirty="0" err="1"/>
              <a:t>conn</a:t>
            </a:r>
            <a:r>
              <a:rPr lang="ko-KR" altLang="en-US" sz="1400" dirty="0"/>
              <a:t> </a:t>
            </a:r>
            <a:r>
              <a:rPr lang="en-US" altLang="ko-KR" sz="1400" dirty="0" smtClean="0"/>
              <a:t>sys/Welcome1@pdbxx as </a:t>
            </a:r>
            <a:r>
              <a:rPr lang="en-US" altLang="ko-KR" sz="1400" dirty="0" err="1" smtClean="0"/>
              <a:t>sysdba</a:t>
            </a:r>
            <a:endParaRPr lang="ko-KR" altLang="en-US" sz="1400" dirty="0"/>
          </a:p>
          <a:p>
            <a:pPr>
              <a:spcBef>
                <a:spcPts val="600"/>
              </a:spcBef>
            </a:pPr>
            <a:r>
              <a:rPr lang="ko-KR" altLang="en-US" sz="1400" dirty="0" err="1"/>
              <a:t>drop</a:t>
            </a:r>
            <a:r>
              <a:rPr lang="ko-KR" altLang="en-US" sz="1400" dirty="0"/>
              <a:t> </a:t>
            </a:r>
            <a:r>
              <a:rPr lang="ko-KR" altLang="en-US" sz="1400" dirty="0" err="1"/>
              <a:t>context</a:t>
            </a:r>
            <a:r>
              <a:rPr lang="ko-KR" altLang="en-US" sz="1400" dirty="0"/>
              <a:t> </a:t>
            </a:r>
            <a:r>
              <a:rPr lang="ko-KR" altLang="en-US" sz="1400" dirty="0" err="1"/>
              <a:t>datazone_ctx</a:t>
            </a:r>
            <a:r>
              <a:rPr lang="ko-KR" altLang="en-US" sz="1400" dirty="0"/>
              <a:t>;</a:t>
            </a:r>
          </a:p>
        </p:txBody>
      </p:sp>
      <p:sp>
        <p:nvSpPr>
          <p:cNvPr id="11" name="TextBox 10"/>
          <p:cNvSpPr txBox="1"/>
          <p:nvPr/>
        </p:nvSpPr>
        <p:spPr>
          <a:xfrm>
            <a:off x="6927709" y="467152"/>
            <a:ext cx="5183535" cy="369332"/>
          </a:xfrm>
          <a:prstGeom prst="rect">
            <a:avLst/>
          </a:prstGeom>
          <a:noFill/>
        </p:spPr>
        <p:txBody>
          <a:bodyPr wrap="none" rtlCol="0">
            <a:spAutoFit/>
          </a:bodyPr>
          <a:lstStyle/>
          <a:p>
            <a:r>
              <a:rPr lang="en-US" altLang="ko-KR" dirty="0" smtClean="0"/>
              <a:t>Application Context(Basic) </a:t>
            </a:r>
            <a:r>
              <a:rPr lang="ko-KR" altLang="en-US" dirty="0" smtClean="0"/>
              <a:t>이용한 접근제어 실습</a:t>
            </a:r>
            <a:endParaRPr lang="ko-KR" altLang="en-US" dirty="0"/>
          </a:p>
        </p:txBody>
      </p:sp>
      <p:sp>
        <p:nvSpPr>
          <p:cNvPr id="8" name="직사각형 7"/>
          <p:cNvSpPr/>
          <p:nvPr/>
        </p:nvSpPr>
        <p:spPr>
          <a:xfrm>
            <a:off x="645622" y="4291094"/>
            <a:ext cx="3621579" cy="1815882"/>
          </a:xfrm>
          <a:prstGeom prst="rect">
            <a:avLst/>
          </a:prstGeom>
        </p:spPr>
        <p:txBody>
          <a:bodyPr wrap="square">
            <a:spAutoFit/>
          </a:bodyPr>
          <a:lstStyle/>
          <a:p>
            <a:r>
              <a:rPr lang="en-US" altLang="ko-KR" sz="1400" dirty="0" smtClean="0"/>
              <a:t>drop </a:t>
            </a:r>
            <a:r>
              <a:rPr lang="en-US" altLang="ko-KR" sz="1400" dirty="0"/>
              <a:t>context </a:t>
            </a:r>
            <a:r>
              <a:rPr lang="en-US" altLang="ko-KR" sz="1400" dirty="0" err="1"/>
              <a:t>datazone_ctx</a:t>
            </a:r>
            <a:r>
              <a:rPr lang="en-US" altLang="ko-KR" sz="1400" dirty="0"/>
              <a:t>;</a:t>
            </a:r>
          </a:p>
          <a:p>
            <a:r>
              <a:rPr lang="en-US" altLang="ko-KR" sz="1400" dirty="0"/>
              <a:t>drop context </a:t>
            </a:r>
            <a:r>
              <a:rPr lang="en-US" altLang="ko-KR" sz="1400" dirty="0" err="1"/>
              <a:t>datazone_drv_ctx</a:t>
            </a:r>
            <a:r>
              <a:rPr lang="en-US" altLang="ko-KR" sz="1400" dirty="0"/>
              <a:t>;</a:t>
            </a:r>
          </a:p>
          <a:p>
            <a:r>
              <a:rPr lang="en-US" altLang="ko-KR" sz="1400" dirty="0"/>
              <a:t>drop user </a:t>
            </a:r>
            <a:r>
              <a:rPr lang="en-US" altLang="ko-KR" sz="1400" dirty="0" err="1"/>
              <a:t>handson</a:t>
            </a:r>
            <a:r>
              <a:rPr lang="en-US" altLang="ko-KR" sz="1400" dirty="0"/>
              <a:t> cascade;</a:t>
            </a:r>
          </a:p>
          <a:p>
            <a:r>
              <a:rPr lang="en-US" altLang="ko-KR" sz="1400" dirty="0"/>
              <a:t>drop user ADMINAR cascade;</a:t>
            </a:r>
          </a:p>
          <a:p>
            <a:r>
              <a:rPr lang="en-US" altLang="ko-KR" sz="1400" dirty="0"/>
              <a:t>drop user ADMINARMC cascade;</a:t>
            </a:r>
          </a:p>
          <a:p>
            <a:r>
              <a:rPr lang="en-US" altLang="ko-KR" sz="1400" dirty="0"/>
              <a:t>drop user ADMINARMIL cascade;</a:t>
            </a:r>
          </a:p>
          <a:p>
            <a:r>
              <a:rPr lang="en-US" altLang="ko-KR" sz="1400" dirty="0"/>
              <a:t>drop user ADMINNV cascade;</a:t>
            </a:r>
          </a:p>
          <a:p>
            <a:r>
              <a:rPr lang="en-US" altLang="ko-KR" sz="1400" dirty="0"/>
              <a:t>drop user ADMINAF cascade;</a:t>
            </a:r>
          </a:p>
        </p:txBody>
      </p:sp>
    </p:spTree>
    <p:extLst>
      <p:ext uri="{BB962C8B-B14F-4D97-AF65-F5344CB8AC3E}">
        <p14:creationId xmlns:p14="http://schemas.microsoft.com/office/powerpoint/2010/main" val="52877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r>
              <a:rPr lang="en-US" altLang="ko-KR" dirty="0" smtClean="0">
                <a:solidFill>
                  <a:schemeClr val="tx1"/>
                </a:solidFill>
              </a:rPr>
              <a:t>Oracle Virtual Private Database </a:t>
            </a:r>
            <a:r>
              <a:rPr lang="ko-KR" altLang="en-US" dirty="0" smtClean="0">
                <a:solidFill>
                  <a:schemeClr val="tx1"/>
                </a:solidFill>
              </a:rPr>
              <a:t>실습</a:t>
            </a:r>
            <a:r>
              <a:rPr lang="en-US" altLang="ko-KR" dirty="0" smtClean="0">
                <a:solidFill>
                  <a:schemeClr val="tx1"/>
                </a:solidFill>
              </a:rPr>
              <a:t/>
            </a:r>
            <a:br>
              <a:rPr lang="en-US" altLang="ko-KR" dirty="0" smtClean="0">
                <a:solidFill>
                  <a:schemeClr val="tx1"/>
                </a:solidFill>
              </a:rPr>
            </a:br>
            <a:r>
              <a:rPr lang="en-US" altLang="ko-KR" sz="2800" dirty="0" smtClean="0">
                <a:solidFill>
                  <a:schemeClr val="tx1"/>
                </a:solidFill>
              </a:rPr>
              <a:t>Application Context </a:t>
            </a:r>
            <a:r>
              <a:rPr lang="ko-KR" altLang="en-US" sz="2800" dirty="0" smtClean="0">
                <a:solidFill>
                  <a:schemeClr val="tx1"/>
                </a:solidFill>
              </a:rPr>
              <a:t>기반</a:t>
            </a:r>
            <a:r>
              <a:rPr lang="en-US" altLang="ko-KR" sz="2800" dirty="0" smtClean="0">
                <a:solidFill>
                  <a:schemeClr val="tx1"/>
                </a:solidFill>
              </a:rPr>
              <a:t> </a:t>
            </a:r>
            <a:r>
              <a:rPr lang="ko-KR" altLang="en-US" sz="2800" dirty="0" smtClean="0">
                <a:solidFill>
                  <a:schemeClr val="tx1"/>
                </a:solidFill>
              </a:rPr>
              <a:t>제어</a:t>
            </a:r>
            <a:r>
              <a:rPr lang="en-US" altLang="ko-KR" sz="2800" dirty="0" smtClean="0">
                <a:solidFill>
                  <a:schemeClr val="tx1"/>
                </a:solidFill>
              </a:rPr>
              <a:t>(Policy group) </a:t>
            </a:r>
            <a:endParaRPr lang="ko-KR" altLang="en-US" sz="2800" dirty="0">
              <a:solidFill>
                <a:schemeClr val="tx1"/>
              </a:solidFill>
            </a:endParaRPr>
          </a:p>
        </p:txBody>
      </p:sp>
      <p:sp>
        <p:nvSpPr>
          <p:cNvPr id="4" name="슬라이드 번호 개체 틀 3"/>
          <p:cNvSpPr>
            <a:spLocks noGrp="1"/>
          </p:cNvSpPr>
          <p:nvPr>
            <p:ph type="sldNum" sz="quarter" idx="4294967295"/>
          </p:nvPr>
        </p:nvSpPr>
        <p:spPr>
          <a:xfrm>
            <a:off x="0" y="6423025"/>
            <a:ext cx="365125" cy="366713"/>
          </a:xfrm>
        </p:spPr>
        <p:txBody>
          <a:bodyPr/>
          <a:lstStyle/>
          <a:p>
            <a:fld id="{345D60D9-5372-5F40-9443-0F9AE5BDC3C8}" type="slidenum">
              <a:rPr lang="en-US" smtClean="0"/>
              <a:t>38</a:t>
            </a:fld>
            <a:endParaRPr lang="en-US"/>
          </a:p>
        </p:txBody>
      </p:sp>
      <p:sp>
        <p:nvSpPr>
          <p:cNvPr id="5" name="바닥글 개체 틀 4"/>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Tree>
    <p:extLst>
      <p:ext uri="{BB962C8B-B14F-4D97-AF65-F5344CB8AC3E}">
        <p14:creationId xmlns:p14="http://schemas.microsoft.com/office/powerpoint/2010/main" val="361185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39</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8076647" y="606829"/>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
        <p:nvSpPr>
          <p:cNvPr id="8" name="TextBox 7"/>
          <p:cNvSpPr txBox="1"/>
          <p:nvPr/>
        </p:nvSpPr>
        <p:spPr>
          <a:xfrm>
            <a:off x="709075" y="1439056"/>
            <a:ext cx="9224634" cy="2354491"/>
          </a:xfrm>
          <a:prstGeom prst="rect">
            <a:avLst/>
          </a:prstGeom>
          <a:noFill/>
        </p:spPr>
        <p:txBody>
          <a:bodyPr wrap="square" rtlCol="0">
            <a:spAutoFit/>
          </a:bodyPr>
          <a:lstStyle/>
          <a:p>
            <a:pPr>
              <a:lnSpc>
                <a:spcPct val="150000"/>
              </a:lnSpc>
            </a:pPr>
            <a:r>
              <a:rPr lang="ko-KR" altLang="en-US" b="1" dirty="0" smtClean="0"/>
              <a:t>실습 시나리오</a:t>
            </a:r>
            <a:endParaRPr lang="en-US" altLang="ko-KR" b="1" dirty="0" smtClean="0"/>
          </a:p>
          <a:p>
            <a:pPr>
              <a:lnSpc>
                <a:spcPct val="150000"/>
              </a:lnSpc>
            </a:pPr>
            <a:endParaRPr lang="en-US" altLang="ko-KR" sz="1600" b="1" dirty="0" smtClean="0"/>
          </a:p>
          <a:p>
            <a:pPr marL="285750" indent="-285750">
              <a:lnSpc>
                <a:spcPct val="150000"/>
              </a:lnSpc>
              <a:buFont typeface="Arial" panose="020B0604020202020204" pitchFamily="34" charset="0"/>
              <a:buChar char="•"/>
            </a:pPr>
            <a:r>
              <a:rPr lang="ko-KR" altLang="en-US" sz="1600" dirty="0"/>
              <a:t>각 </a:t>
            </a:r>
            <a:r>
              <a:rPr lang="ko-KR" altLang="en-US" sz="1600" dirty="0" smtClean="0"/>
              <a:t>데이터관리자는 </a:t>
            </a:r>
            <a:r>
              <a:rPr lang="en-US" altLang="ko-KR" sz="1600" dirty="0" err="1"/>
              <a:t>data_zone</a:t>
            </a:r>
            <a:r>
              <a:rPr lang="en-US" altLang="ko-KR" sz="1600" dirty="0"/>
              <a:t> </a:t>
            </a:r>
            <a:r>
              <a:rPr lang="ko-KR" altLang="en-US" sz="1600" dirty="0"/>
              <a:t>에 명시된 조건에 따라 </a:t>
            </a:r>
            <a:r>
              <a:rPr lang="en-US" altLang="ko-KR" sz="1600" dirty="0" err="1"/>
              <a:t>evaluate_t</a:t>
            </a:r>
            <a:r>
              <a:rPr lang="en-US" altLang="ko-KR" sz="1600" dirty="0"/>
              <a:t> </a:t>
            </a:r>
            <a:r>
              <a:rPr lang="ko-KR" altLang="en-US" sz="1600" dirty="0"/>
              <a:t>테이블의 </a:t>
            </a:r>
            <a:r>
              <a:rPr lang="en-US" altLang="ko-KR" sz="1600" dirty="0"/>
              <a:t>row</a:t>
            </a:r>
            <a:r>
              <a:rPr lang="ko-KR" altLang="en-US" sz="1600" dirty="0"/>
              <a:t>에만 접근 허용</a:t>
            </a:r>
            <a:endParaRPr lang="en-US" altLang="ko-KR" sz="1600" dirty="0"/>
          </a:p>
          <a:p>
            <a:pPr marL="285750" indent="-285750">
              <a:lnSpc>
                <a:spcPct val="150000"/>
              </a:lnSpc>
              <a:buFont typeface="Arial" panose="020B0604020202020204" pitchFamily="34" charset="0"/>
              <a:buChar char="•"/>
            </a:pPr>
            <a:endParaRPr lang="en-US" altLang="ko-KR" sz="1600" dirty="0" smtClean="0"/>
          </a:p>
          <a:p>
            <a:pPr marL="285750" indent="-285750">
              <a:lnSpc>
                <a:spcPct val="150000"/>
              </a:lnSpc>
              <a:buFont typeface="Arial" panose="020B0604020202020204" pitchFamily="34" charset="0"/>
              <a:buChar char="•"/>
            </a:pPr>
            <a:r>
              <a:rPr lang="en-US" altLang="ko-KR" sz="1600" dirty="0" smtClean="0">
                <a:solidFill>
                  <a:schemeClr val="accent1"/>
                </a:solidFill>
              </a:rPr>
              <a:t>ADMINAR*** </a:t>
            </a:r>
            <a:r>
              <a:rPr lang="ko-KR" altLang="en-US" sz="1600" dirty="0" smtClean="0">
                <a:solidFill>
                  <a:schemeClr val="accent1"/>
                </a:solidFill>
              </a:rPr>
              <a:t>데이터 관리자를 위한 소속</a:t>
            </a:r>
            <a:r>
              <a:rPr lang="en-US" altLang="ko-KR" sz="1600" dirty="0" smtClean="0">
                <a:solidFill>
                  <a:schemeClr val="accent1"/>
                </a:solidFill>
              </a:rPr>
              <a:t>(</a:t>
            </a:r>
            <a:r>
              <a:rPr lang="en-US" altLang="ko-KR" sz="1600" dirty="0" err="1" smtClean="0">
                <a:solidFill>
                  <a:schemeClr val="accent1"/>
                </a:solidFill>
              </a:rPr>
              <a:t>emp_sosok_cd</a:t>
            </a:r>
            <a:r>
              <a:rPr lang="en-US" altLang="ko-KR" sz="1600" dirty="0" smtClean="0">
                <a:solidFill>
                  <a:schemeClr val="accent1"/>
                </a:solidFill>
              </a:rPr>
              <a:t>) </a:t>
            </a:r>
            <a:r>
              <a:rPr lang="ko-KR" altLang="en-US" sz="1600" dirty="0" smtClean="0">
                <a:solidFill>
                  <a:schemeClr val="accent1"/>
                </a:solidFill>
              </a:rPr>
              <a:t>과 신분</a:t>
            </a:r>
            <a:r>
              <a:rPr lang="en-US" altLang="ko-KR" sz="1600" dirty="0" smtClean="0">
                <a:solidFill>
                  <a:schemeClr val="accent1"/>
                </a:solidFill>
              </a:rPr>
              <a:t>(</a:t>
            </a:r>
            <a:r>
              <a:rPr lang="en-US" altLang="ko-KR" sz="1600" dirty="0" err="1" smtClean="0">
                <a:solidFill>
                  <a:schemeClr val="accent1"/>
                </a:solidFill>
              </a:rPr>
              <a:t>emp_sb_cd</a:t>
            </a:r>
            <a:r>
              <a:rPr lang="en-US" altLang="ko-KR" sz="1600" dirty="0" smtClean="0">
                <a:solidFill>
                  <a:schemeClr val="accent1"/>
                </a:solidFill>
              </a:rPr>
              <a:t>) </a:t>
            </a:r>
            <a:r>
              <a:rPr lang="ko-KR" altLang="en-US" sz="1600" dirty="0" smtClean="0">
                <a:solidFill>
                  <a:schemeClr val="accent1"/>
                </a:solidFill>
              </a:rPr>
              <a:t>기준의</a:t>
            </a:r>
            <a:r>
              <a:rPr lang="en-US" altLang="ko-KR" sz="1600" dirty="0" smtClean="0">
                <a:solidFill>
                  <a:schemeClr val="accent1"/>
                </a:solidFill>
              </a:rPr>
              <a:t> </a:t>
            </a:r>
            <a:r>
              <a:rPr lang="ko-KR" altLang="en-US" sz="1600" dirty="0" smtClean="0">
                <a:solidFill>
                  <a:schemeClr val="accent1"/>
                </a:solidFill>
              </a:rPr>
              <a:t>데이터 존 구성</a:t>
            </a:r>
            <a:endParaRPr lang="ko-KR" altLang="en-US" sz="1600" dirty="0">
              <a:solidFill>
                <a:schemeClr val="accent1"/>
              </a:solidFill>
            </a:endParaRPr>
          </a:p>
        </p:txBody>
      </p:sp>
      <p:sp>
        <p:nvSpPr>
          <p:cNvPr id="2" name="TextBox 1"/>
          <p:cNvSpPr txBox="1"/>
          <p:nvPr/>
        </p:nvSpPr>
        <p:spPr>
          <a:xfrm>
            <a:off x="1571106" y="3876388"/>
            <a:ext cx="2948243" cy="369332"/>
          </a:xfrm>
          <a:prstGeom prst="rect">
            <a:avLst/>
          </a:prstGeom>
          <a:noFill/>
        </p:spPr>
        <p:txBody>
          <a:bodyPr wrap="none" rtlCol="0">
            <a:spAutoFit/>
          </a:bodyPr>
          <a:lstStyle/>
          <a:p>
            <a:r>
              <a:rPr lang="ko-KR" altLang="en-US" dirty="0" smtClean="0"/>
              <a:t>신분</a:t>
            </a:r>
            <a:r>
              <a:rPr lang="en-US" altLang="ko-KR" dirty="0" smtClean="0"/>
              <a:t>, </a:t>
            </a:r>
            <a:r>
              <a:rPr lang="ko-KR" altLang="en-US" dirty="0" smtClean="0"/>
              <a:t>소속에 따른 접근제어</a:t>
            </a:r>
            <a:endParaRPr lang="ko-KR" altLang="en-US" dirty="0"/>
          </a:p>
        </p:txBody>
      </p:sp>
      <p:sp>
        <p:nvSpPr>
          <p:cNvPr id="3" name="오른쪽 화살표 2"/>
          <p:cNvSpPr/>
          <p:nvPr/>
        </p:nvSpPr>
        <p:spPr>
          <a:xfrm>
            <a:off x="1041584" y="3911071"/>
            <a:ext cx="363267" cy="29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060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8"/>
          <p:cNvGrpSpPr/>
          <p:nvPr/>
        </p:nvGrpSpPr>
        <p:grpSpPr>
          <a:xfrm>
            <a:off x="2505641" y="2411005"/>
            <a:ext cx="3509930" cy="880533"/>
            <a:chOff x="2159000" y="1583267"/>
            <a:chExt cx="2633133" cy="660400"/>
          </a:xfrm>
          <a:solidFill>
            <a:srgbClr val="312D2A"/>
          </a:solidFill>
        </p:grpSpPr>
        <p:sp>
          <p:nvSpPr>
            <p:cNvPr id="15" name="Rectangle 14"/>
            <p:cNvSpPr/>
            <p:nvPr/>
          </p:nvSpPr>
          <p:spPr>
            <a:xfrm>
              <a:off x="2159000" y="1583267"/>
              <a:ext cx="2633133" cy="660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ne 182"/>
            <p:cNvSpPr>
              <a:spLocks noChangeShapeType="1"/>
            </p:cNvSpPr>
            <p:nvPr/>
          </p:nvSpPr>
          <p:spPr bwMode="auto">
            <a:xfrm>
              <a:off x="2387600" y="1835124"/>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sp>
          <p:nvSpPr>
            <p:cNvPr id="17" name="Line 182"/>
            <p:cNvSpPr>
              <a:spLocks noChangeShapeType="1"/>
            </p:cNvSpPr>
            <p:nvPr/>
          </p:nvSpPr>
          <p:spPr bwMode="auto">
            <a:xfrm>
              <a:off x="2387600" y="2012926"/>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sp>
          <p:nvSpPr>
            <p:cNvPr id="18" name="Line 182"/>
            <p:cNvSpPr>
              <a:spLocks noChangeShapeType="1"/>
            </p:cNvSpPr>
            <p:nvPr/>
          </p:nvSpPr>
          <p:spPr bwMode="auto">
            <a:xfrm>
              <a:off x="2387600" y="1648855"/>
              <a:ext cx="2226733" cy="0"/>
            </a:xfrm>
            <a:prstGeom prst="line">
              <a:avLst/>
            </a:prstGeom>
            <a:grpFill/>
            <a:ln w="19050">
              <a:solidFill>
                <a:srgbClr val="00B050"/>
              </a:solidFill>
              <a:prstDash val="sysDot"/>
              <a:round/>
              <a:tailEnd type="triangle" w="sm" len="med"/>
            </a:ln>
          </p:spPr>
          <p:txBody>
            <a:bodyPr lIns="91436" tIns="45718" rIns="91436" bIns="45718"/>
            <a:lstStyle/>
            <a:p>
              <a:endParaRPr lang="en-US"/>
            </a:p>
          </p:txBody>
        </p:sp>
      </p:grpSp>
      <p:grpSp>
        <p:nvGrpSpPr>
          <p:cNvPr id="19" name="Audit Data"/>
          <p:cNvGrpSpPr/>
          <p:nvPr/>
        </p:nvGrpSpPr>
        <p:grpSpPr>
          <a:xfrm>
            <a:off x="3478437" y="3614436"/>
            <a:ext cx="2736443" cy="2154284"/>
            <a:chOff x="3476848" y="4156719"/>
            <a:chExt cx="3065116" cy="2154284"/>
          </a:xfrm>
        </p:grpSpPr>
        <p:sp>
          <p:nvSpPr>
            <p:cNvPr id="288" name="Text Box 37"/>
            <p:cNvSpPr txBox="1">
              <a:spLocks noChangeArrowheads="1"/>
            </p:cNvSpPr>
            <p:nvPr/>
          </p:nvSpPr>
          <p:spPr bwMode="auto">
            <a:xfrm>
              <a:off x="4065255" y="5886275"/>
              <a:ext cx="1728192" cy="424728"/>
            </a:xfrm>
            <a:prstGeom prst="rect">
              <a:avLst/>
            </a:prstGeom>
            <a:noFill/>
            <a:ln w="9525" algn="ctr">
              <a:noFill/>
              <a:miter lim="800000"/>
            </a:ln>
            <a:effectLst>
              <a:prstShdw prst="shdw17" dist="17961" dir="2700000">
                <a:schemeClr val="accent1">
                  <a:gamma/>
                  <a:shade val="60000"/>
                  <a:invGamma/>
                </a:schemeClr>
              </a:prstShdw>
            </a:effectLst>
          </p:spPr>
          <p:txBody>
            <a:bodyPr wrap="square" lIns="91436" tIns="45718" rIns="91436" bIns="45718">
              <a:spAutoFit/>
            </a:bodyPr>
            <a:lstStyle/>
            <a:p>
              <a:pPr algn="ctr">
                <a:lnSpc>
                  <a:spcPct val="90000"/>
                </a:lnSpc>
                <a:defRPr/>
              </a:pPr>
              <a:r>
                <a:rPr lang="en-US" sz="1200" b="1">
                  <a:solidFill>
                    <a:schemeClr val="bg2"/>
                  </a:solidFill>
                </a:rPr>
                <a:t>Audit Data &amp; Event Logs</a:t>
              </a:r>
            </a:p>
          </p:txBody>
        </p:sp>
        <p:cxnSp>
          <p:nvCxnSpPr>
            <p:cNvPr id="289" name="Elbow Connector 288"/>
            <p:cNvCxnSpPr/>
            <p:nvPr/>
          </p:nvCxnSpPr>
          <p:spPr>
            <a:xfrm rot="5400000">
              <a:off x="4158483" y="3475084"/>
              <a:ext cx="1701845" cy="3065116"/>
            </a:xfrm>
            <a:prstGeom prst="bentConnector2">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grpSp>
        <p:nvGrpSpPr>
          <p:cNvPr id="229" name="Audit Vault"/>
          <p:cNvGrpSpPr/>
          <p:nvPr/>
        </p:nvGrpSpPr>
        <p:grpSpPr>
          <a:xfrm>
            <a:off x="805614" y="4717078"/>
            <a:ext cx="2740980" cy="1448363"/>
            <a:chOff x="804026" y="4334933"/>
            <a:chExt cx="2740980" cy="1448363"/>
          </a:xfrm>
        </p:grpSpPr>
        <p:grpSp>
          <p:nvGrpSpPr>
            <p:cNvPr id="228" name="Group 227"/>
            <p:cNvGrpSpPr/>
            <p:nvPr/>
          </p:nvGrpSpPr>
          <p:grpSpPr>
            <a:xfrm>
              <a:off x="2277488" y="4334933"/>
              <a:ext cx="1267518" cy="1448363"/>
              <a:chOff x="2277488" y="4334933"/>
              <a:chExt cx="1267518" cy="1448363"/>
            </a:xfrm>
          </p:grpSpPr>
          <p:sp>
            <p:nvSpPr>
              <p:cNvPr id="272" name="Audit Vault Text"/>
              <p:cNvSpPr txBox="1">
                <a:spLocks noChangeArrowheads="1"/>
              </p:cNvSpPr>
              <p:nvPr/>
            </p:nvSpPr>
            <p:spPr bwMode="auto">
              <a:xfrm>
                <a:off x="2378694" y="5506301"/>
                <a:ext cx="1013026" cy="276995"/>
              </a:xfrm>
              <a:prstGeom prst="rect">
                <a:avLst/>
              </a:prstGeom>
              <a:noFill/>
              <a:ln w="9525" algn="ctr">
                <a:noFill/>
                <a:miter lim="800000"/>
              </a:ln>
              <a:effectLst>
                <a:prstShdw prst="shdw17" dist="17961" dir="2700000">
                  <a:schemeClr val="accent1">
                    <a:gamma/>
                    <a:shade val="60000"/>
                    <a:invGamma/>
                  </a:schemeClr>
                </a:prstShdw>
              </a:effectLst>
            </p:spPr>
            <p:txBody>
              <a:bodyPr wrap="none" lIns="91436" tIns="45718" rIns="91436" bIns="45718">
                <a:spAutoFit/>
              </a:bodyPr>
              <a:lstStyle/>
              <a:p>
                <a:pPr algn="ctr">
                  <a:defRPr/>
                </a:pPr>
                <a:r>
                  <a:rPr lang="en-US" sz="1200" b="1">
                    <a:solidFill>
                      <a:schemeClr val="bg2"/>
                    </a:solidFill>
                    <a:cs typeface="Arial"/>
                  </a:rPr>
                  <a:t>Audit Vault</a:t>
                </a:r>
              </a:p>
            </p:txBody>
          </p:sp>
          <p:grpSp>
            <p:nvGrpSpPr>
              <p:cNvPr id="164" name="Group 45"/>
              <p:cNvGrpSpPr/>
              <p:nvPr/>
            </p:nvGrpSpPr>
            <p:grpSpPr>
              <a:xfrm>
                <a:off x="2277488" y="4334933"/>
                <a:ext cx="1267518" cy="1159937"/>
                <a:chOff x="9532384" y="1343025"/>
                <a:chExt cx="1259441" cy="1257299"/>
              </a:xfrm>
            </p:grpSpPr>
            <p:grpSp>
              <p:nvGrpSpPr>
                <p:cNvPr id="168" name="Group 40"/>
                <p:cNvGrpSpPr/>
                <p:nvPr/>
              </p:nvGrpSpPr>
              <p:grpSpPr>
                <a:xfrm>
                  <a:off x="9532384" y="1343025"/>
                  <a:ext cx="1259441" cy="1257299"/>
                  <a:chOff x="4703208" y="2203150"/>
                  <a:chExt cx="2066655" cy="2067192"/>
                </a:xfrm>
              </p:grpSpPr>
              <p:pic>
                <p:nvPicPr>
                  <p:cNvPr id="172" name="AV Vault" descr="key-va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208" y="2203150"/>
                    <a:ext cx="2066655" cy="2067192"/>
                  </a:xfrm>
                  <a:prstGeom prst="rect">
                    <a:avLst/>
                  </a:prstGeom>
                </p:spPr>
              </p:pic>
              <p:pic>
                <p:nvPicPr>
                  <p:cNvPr id="173" name="AV Report Brown" descr="paper-red.png"/>
                  <p:cNvPicPr>
                    <a:picLocks noChangeAspect="1"/>
                  </p:cNvPicPr>
                  <p:nvPr/>
                </p:nvPicPr>
                <p:blipFill>
                  <a:blip r:embed="rId4" cstate="hqprint">
                    <a:duotone>
                      <a:schemeClr val="accent6">
                        <a:shade val="45000"/>
                        <a:satMod val="135000"/>
                      </a:schemeClr>
                      <a:prstClr val="white"/>
                    </a:duotone>
                    <a:extLst>
                      <a:ext uri="{28A0092B-C50C-407E-A947-70E740481C1C}">
                        <a14:useLocalDpi xmlns:a14="http://schemas.microsoft.com/office/drawing/2010/main" val="0"/>
                      </a:ext>
                    </a:extLst>
                  </a:blip>
                  <a:srcRect l="16850" t="5976" r="17622" b="6653"/>
                  <a:stretch>
                    <a:fillRect/>
                  </a:stretch>
                </p:blipFill>
                <p:spPr>
                  <a:xfrm>
                    <a:off x="5524106" y="2617510"/>
                    <a:ext cx="880147" cy="1200346"/>
                  </a:xfrm>
                  <a:prstGeom prst="rect">
                    <a:avLst/>
                  </a:prstGeom>
                </p:spPr>
              </p:pic>
              <p:pic>
                <p:nvPicPr>
                  <p:cNvPr id="174" name="AV Report Grey" descr="paper-red.png"/>
                  <p:cNvPicPr>
                    <a:picLocks noChangeAspect="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l="16850" t="5976" r="17622" b="6653"/>
                  <a:stretch>
                    <a:fillRect/>
                  </a:stretch>
                </p:blipFill>
                <p:spPr>
                  <a:xfrm>
                    <a:off x="5280582" y="2685068"/>
                    <a:ext cx="886855" cy="1179921"/>
                  </a:xfrm>
                  <a:prstGeom prst="rect">
                    <a:avLst/>
                  </a:prstGeom>
                </p:spPr>
              </p:pic>
            </p:grpSp>
            <p:pic>
              <p:nvPicPr>
                <p:cNvPr id="169" name="AV Check" descr="check-green-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6743" y="1809467"/>
                  <a:ext cx="362736" cy="362736"/>
                </a:xfrm>
                <a:prstGeom prst="rect">
                  <a:avLst/>
                </a:prstGeom>
              </p:spPr>
            </p:pic>
          </p:grpSp>
        </p:grpSp>
        <p:grpSp>
          <p:nvGrpSpPr>
            <p:cNvPr id="182" name="Group 181"/>
            <p:cNvGrpSpPr/>
            <p:nvPr/>
          </p:nvGrpSpPr>
          <p:grpSpPr>
            <a:xfrm>
              <a:off x="829719" y="4398634"/>
              <a:ext cx="1330622" cy="348749"/>
              <a:chOff x="829719" y="4347835"/>
              <a:chExt cx="1330622" cy="348749"/>
            </a:xfrm>
          </p:grpSpPr>
          <p:sp>
            <p:nvSpPr>
              <p:cNvPr id="177" name="AV Alerts Text"/>
              <p:cNvSpPr txBox="1">
                <a:spLocks noChangeArrowheads="1"/>
              </p:cNvSpPr>
              <p:nvPr/>
            </p:nvSpPr>
            <p:spPr bwMode="auto">
              <a:xfrm>
                <a:off x="829719" y="4347835"/>
                <a:ext cx="948281" cy="348749"/>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defRPr/>
                </a:pPr>
                <a:r>
                  <a:rPr lang="en-US" sz="1200" b="1">
                    <a:cs typeface="Arial"/>
                  </a:rPr>
                  <a:t>Alerts</a:t>
                </a:r>
                <a:endParaRPr lang="en-US" sz="1600" b="1">
                  <a:cs typeface="Arial"/>
                </a:endParaRPr>
              </a:p>
            </p:txBody>
          </p:sp>
          <p:pic>
            <p:nvPicPr>
              <p:cNvPr id="178" name="AV Alerts" descr="Warning.png"/>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892943" y="4388475"/>
                <a:ext cx="267398" cy="267468"/>
              </a:xfrm>
              <a:prstGeom prst="rect">
                <a:avLst/>
              </a:prstGeom>
            </p:spPr>
          </p:pic>
        </p:grpSp>
        <p:grpSp>
          <p:nvGrpSpPr>
            <p:cNvPr id="181" name="Group 180"/>
            <p:cNvGrpSpPr/>
            <p:nvPr/>
          </p:nvGrpSpPr>
          <p:grpSpPr>
            <a:xfrm>
              <a:off x="804026" y="4765780"/>
              <a:ext cx="1469653" cy="348414"/>
              <a:chOff x="804026" y="4795320"/>
              <a:chExt cx="1469653" cy="348414"/>
            </a:xfrm>
          </p:grpSpPr>
          <p:sp>
            <p:nvSpPr>
              <p:cNvPr id="176" name="AV Reports Text"/>
              <p:cNvSpPr txBox="1">
                <a:spLocks noChangeArrowheads="1"/>
              </p:cNvSpPr>
              <p:nvPr/>
            </p:nvSpPr>
            <p:spPr bwMode="auto">
              <a:xfrm>
                <a:off x="804026" y="4804386"/>
                <a:ext cx="973974" cy="330282"/>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lnSpc>
                    <a:spcPct val="90000"/>
                  </a:lnSpc>
                  <a:defRPr/>
                </a:pPr>
                <a:r>
                  <a:rPr lang="en-US" sz="1200" b="1">
                    <a:cs typeface="Arial"/>
                  </a:rPr>
                  <a:t>Reports</a:t>
                </a:r>
              </a:p>
            </p:txBody>
          </p:sp>
          <p:pic>
            <p:nvPicPr>
              <p:cNvPr id="179" name="AV Reports" descr="analytic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8118" y="4795320"/>
                <a:ext cx="535561" cy="348414"/>
              </a:xfrm>
              <a:prstGeom prst="rect">
                <a:avLst/>
              </a:prstGeom>
            </p:spPr>
          </p:pic>
        </p:grpSp>
        <p:grpSp>
          <p:nvGrpSpPr>
            <p:cNvPr id="183" name="Group 182"/>
            <p:cNvGrpSpPr/>
            <p:nvPr/>
          </p:nvGrpSpPr>
          <p:grpSpPr>
            <a:xfrm>
              <a:off x="844399" y="5132591"/>
              <a:ext cx="1363940" cy="348749"/>
              <a:chOff x="844399" y="5183390"/>
              <a:chExt cx="1363940" cy="348749"/>
            </a:xfrm>
          </p:grpSpPr>
          <p:sp>
            <p:nvSpPr>
              <p:cNvPr id="175" name="AV Policies Text"/>
              <p:cNvSpPr txBox="1">
                <a:spLocks noChangeArrowheads="1"/>
              </p:cNvSpPr>
              <p:nvPr/>
            </p:nvSpPr>
            <p:spPr bwMode="auto">
              <a:xfrm>
                <a:off x="844399" y="5183390"/>
                <a:ext cx="950534" cy="348749"/>
              </a:xfrm>
              <a:prstGeom prst="rect">
                <a:avLst/>
              </a:prstGeom>
              <a:noFill/>
              <a:ln w="9525" algn="ctr">
                <a:noFill/>
                <a:miter lim="800000"/>
              </a:ln>
              <a:effectLst>
                <a:prstShdw prst="shdw17" dist="17961" dir="2700000">
                  <a:schemeClr val="accent1">
                    <a:gamma/>
                    <a:shade val="60000"/>
                    <a:invGamma/>
                  </a:schemeClr>
                </a:prstShdw>
              </a:effectLst>
            </p:spPr>
            <p:txBody>
              <a:bodyPr wrap="square" lIns="162496" tIns="81248" rIns="162496" bIns="81248">
                <a:spAutoFit/>
              </a:bodyPr>
              <a:lstStyle/>
              <a:p>
                <a:pPr algn="r">
                  <a:defRPr/>
                </a:pPr>
                <a:r>
                  <a:rPr lang="en-US" sz="1200" b="1">
                    <a:cs typeface="Arial"/>
                  </a:rPr>
                  <a:t>Policies</a:t>
                </a:r>
              </a:p>
            </p:txBody>
          </p:sp>
          <p:pic>
            <p:nvPicPr>
              <p:cNvPr id="180" name="AV Policies" descr="paper-stee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345" y="5193725"/>
                <a:ext cx="327994" cy="328079"/>
              </a:xfrm>
              <a:prstGeom prst="rect">
                <a:avLst/>
              </a:prstGeom>
            </p:spPr>
          </p:pic>
        </p:grpSp>
      </p:grpSp>
      <p:pic>
        <p:nvPicPr>
          <p:cNvPr id="214" name="Picture 213" descr="database-symbol-blank-51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8419" y="1977656"/>
            <a:ext cx="1692165" cy="1692165"/>
          </a:xfrm>
          <a:prstGeom prst="rect">
            <a:avLst/>
          </a:prstGeom>
          <a:solidFill>
            <a:srgbClr val="312D2A"/>
          </a:solidFill>
        </p:spPr>
      </p:pic>
      <p:grpSp>
        <p:nvGrpSpPr>
          <p:cNvPr id="219" name="Group 218"/>
          <p:cNvGrpSpPr/>
          <p:nvPr/>
        </p:nvGrpSpPr>
        <p:grpSpPr>
          <a:xfrm>
            <a:off x="3978797" y="2595294"/>
            <a:ext cx="2088232" cy="276995"/>
            <a:chOff x="4100041" y="2513405"/>
            <a:chExt cx="2088232" cy="276995"/>
          </a:xfrm>
        </p:grpSpPr>
        <p:sp>
          <p:nvSpPr>
            <p:cNvPr id="158" name="TextBox 157"/>
            <p:cNvSpPr txBox="1"/>
            <p:nvPr/>
          </p:nvSpPr>
          <p:spPr>
            <a:xfrm>
              <a:off x="4100041" y="2513405"/>
              <a:ext cx="2088232" cy="276995"/>
            </a:xfrm>
            <a:prstGeom prst="rect">
              <a:avLst/>
            </a:prstGeom>
            <a:noFill/>
          </p:spPr>
          <p:txBody>
            <a:bodyPr wrap="square" lIns="91436" tIns="45718" rIns="91436" bIns="45718" rtlCol="0">
              <a:spAutoFit/>
            </a:bodyPr>
            <a:lstStyle/>
            <a:p>
              <a:pPr algn="ctr"/>
              <a:r>
                <a:rPr lang="en-US" sz="1200" b="1">
                  <a:solidFill>
                    <a:schemeClr val="accent4"/>
                  </a:solidFill>
                </a:rPr>
                <a:t>Network Encryption</a:t>
              </a:r>
            </a:p>
          </p:txBody>
        </p:sp>
        <p:sp>
          <p:nvSpPr>
            <p:cNvPr id="159" name="Rectangle 158"/>
            <p:cNvSpPr/>
            <p:nvPr/>
          </p:nvSpPr>
          <p:spPr>
            <a:xfrm>
              <a:off x="4376352" y="2596747"/>
              <a:ext cx="87774" cy="112484"/>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2" name="Key Vault">
            <a:extLst>
              <a:ext uri="{FF2B5EF4-FFF2-40B4-BE49-F238E27FC236}">
                <a16:creationId xmlns:a16="http://schemas.microsoft.com/office/drawing/2014/main" id="{03AA3E85-E7BD-42F7-BAD3-5B65B3480292}"/>
              </a:ext>
            </a:extLst>
          </p:cNvPr>
          <p:cNvGrpSpPr/>
          <p:nvPr/>
        </p:nvGrpSpPr>
        <p:grpSpPr>
          <a:xfrm>
            <a:off x="6984810" y="4312488"/>
            <a:ext cx="2525134" cy="1127287"/>
            <a:chOff x="6984810" y="4312488"/>
            <a:chExt cx="2525134" cy="1127287"/>
          </a:xfrm>
        </p:grpSpPr>
        <p:pic>
          <p:nvPicPr>
            <p:cNvPr id="120" name="OKV" descr="key-va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999330" y="4312488"/>
              <a:ext cx="621790" cy="62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OKV Line"/>
            <p:cNvSpPr>
              <a:spLocks noChangeShapeType="1"/>
            </p:cNvSpPr>
            <p:nvPr/>
          </p:nvSpPr>
          <p:spPr bwMode="auto">
            <a:xfrm>
              <a:off x="6984810" y="4600082"/>
              <a:ext cx="1028351" cy="2333"/>
            </a:xfrm>
            <a:prstGeom prst="line">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txBody>
            <a:bodyPr wrap="square" lIns="91436" tIns="45718" rIns="91436" bIns="45718">
              <a:spAutoFit/>
            </a:bodyPr>
            <a:lstStyle/>
            <a:p>
              <a:pPr algn="l"/>
              <a:endParaRPr lang="en-US">
                <a:solidFill>
                  <a:srgbClr val="000000"/>
                </a:solidFill>
                <a:latin typeface="Gill Sans" pitchFamily="34" charset="0"/>
              </a:endParaRPr>
            </a:p>
          </p:txBody>
        </p:sp>
        <p:sp>
          <p:nvSpPr>
            <p:cNvPr id="34" name="OKV Text"/>
            <p:cNvSpPr txBox="1"/>
            <p:nvPr/>
          </p:nvSpPr>
          <p:spPr>
            <a:xfrm>
              <a:off x="8066304" y="4947355"/>
              <a:ext cx="1443640" cy="492420"/>
            </a:xfrm>
            <a:prstGeom prst="rect">
              <a:avLst/>
            </a:prstGeom>
            <a:noFill/>
          </p:spPr>
          <p:txBody>
            <a:bodyPr wrap="square" lIns="121899" tIns="60949" rIns="121899" bIns="60949" rtlCol="0">
              <a:spAutoFit/>
            </a:bodyPr>
            <a:lstStyle/>
            <a:p>
              <a:r>
                <a:rPr lang="pt-PT" sz="1200" b="1">
                  <a:solidFill>
                    <a:schemeClr val="bg2"/>
                  </a:solidFill>
                </a:rPr>
                <a:t>Oracle </a:t>
              </a:r>
              <a:br>
                <a:rPr lang="pt-PT" sz="1200" b="1">
                  <a:solidFill>
                    <a:schemeClr val="bg2"/>
                  </a:solidFill>
                </a:rPr>
              </a:br>
              <a:r>
                <a:rPr lang="pt-PT" sz="1200" b="1">
                  <a:solidFill>
                    <a:schemeClr val="bg2"/>
                  </a:solidFill>
                </a:rPr>
                <a:t>Key Vault</a:t>
              </a:r>
              <a:endParaRPr lang="en-US" sz="1200" b="1">
                <a:solidFill>
                  <a:schemeClr val="bg2"/>
                </a:solidFill>
              </a:endParaRPr>
            </a:p>
          </p:txBody>
        </p:sp>
      </p:grpSp>
      <p:grpSp>
        <p:nvGrpSpPr>
          <p:cNvPr id="29" name="Transparent Data Encryption">
            <a:extLst>
              <a:ext uri="{FF2B5EF4-FFF2-40B4-BE49-F238E27FC236}">
                <a16:creationId xmlns:a16="http://schemas.microsoft.com/office/drawing/2014/main" id="{3856EB31-EFE7-4468-BFFC-EF27D34A5049}"/>
              </a:ext>
            </a:extLst>
          </p:cNvPr>
          <p:cNvGrpSpPr/>
          <p:nvPr/>
        </p:nvGrpSpPr>
        <p:grpSpPr>
          <a:xfrm>
            <a:off x="6267969" y="3658090"/>
            <a:ext cx="1695293" cy="1750926"/>
            <a:chOff x="6267969" y="3658090"/>
            <a:chExt cx="1695293" cy="1750926"/>
          </a:xfrm>
        </p:grpSpPr>
        <p:sp>
          <p:nvSpPr>
            <p:cNvPr id="42" name="TDE Text"/>
            <p:cNvSpPr txBox="1"/>
            <p:nvPr/>
          </p:nvSpPr>
          <p:spPr>
            <a:xfrm>
              <a:off x="6286068" y="4947355"/>
              <a:ext cx="1677194" cy="461661"/>
            </a:xfrm>
            <a:prstGeom prst="rect">
              <a:avLst/>
            </a:prstGeom>
            <a:noFill/>
          </p:spPr>
          <p:txBody>
            <a:bodyPr wrap="square" lIns="91436" tIns="45718" rIns="91436" bIns="45718" rtlCol="0">
              <a:spAutoFit/>
            </a:bodyPr>
            <a:lstStyle/>
            <a:p>
              <a:r>
                <a:rPr lang="en-US" sz="1200" b="1">
                  <a:solidFill>
                    <a:schemeClr val="bg2"/>
                  </a:solidFill>
                </a:rPr>
                <a:t>Transparent </a:t>
              </a:r>
              <a:br>
                <a:rPr lang="en-US" sz="1200" b="1">
                  <a:solidFill>
                    <a:schemeClr val="bg2"/>
                  </a:solidFill>
                </a:rPr>
              </a:br>
              <a:r>
                <a:rPr lang="en-US" sz="1200" b="1">
                  <a:solidFill>
                    <a:schemeClr val="bg2"/>
                  </a:solidFill>
                </a:rPr>
                <a:t>Data Encryption</a:t>
              </a:r>
            </a:p>
          </p:txBody>
        </p:sp>
        <p:pic>
          <p:nvPicPr>
            <p:cNvPr id="215" name="Database Processes" descr="restful-servic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403328" y="3658090"/>
              <a:ext cx="442916" cy="442916"/>
            </a:xfrm>
            <a:prstGeom prst="rect">
              <a:avLst/>
            </a:prstGeom>
          </p:spPr>
        </p:pic>
        <p:pic>
          <p:nvPicPr>
            <p:cNvPr id="424" name="TDE Page" descr="doc-gray-51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7969" y="4112406"/>
              <a:ext cx="820853" cy="820852"/>
            </a:xfrm>
            <a:prstGeom prst="rect">
              <a:avLst/>
            </a:prstGeom>
          </p:spPr>
        </p:pic>
        <p:sp>
          <p:nvSpPr>
            <p:cNvPr id="426" name="TDE Frame"/>
            <p:cNvSpPr/>
            <p:nvPr/>
          </p:nvSpPr>
          <p:spPr>
            <a:xfrm>
              <a:off x="6441341" y="4394889"/>
              <a:ext cx="491984" cy="482530"/>
            </a:xfrm>
            <a:prstGeom prst="roundRect">
              <a:avLst>
                <a:gd name="adj" fmla="val 7644"/>
              </a:avLst>
            </a:prstGeom>
            <a:solidFill>
              <a:schemeClr val="accent1">
                <a:lumMod val="60000"/>
                <a:lumOff val="40000"/>
              </a:schemeClr>
            </a:solidFill>
            <a:ln w="12700" cap="flat">
              <a:noFill/>
              <a:miter lim="400000"/>
            </a:ln>
            <a:effectLst/>
          </p:spPr>
          <p:txBody>
            <a:bodyPr wrap="square" lIns="0" tIns="0" rIns="0" bIns="0" numCol="1" anchor="ctr">
              <a:noAutofit/>
            </a:bodyPr>
            <a:lstStyle/>
            <a:p>
              <a:pPr lvl="0"/>
              <a:endParaRPr sz="1100"/>
            </a:p>
          </p:txBody>
        </p:sp>
        <p:sp>
          <p:nvSpPr>
            <p:cNvPr id="427" name="TDE"/>
            <p:cNvSpPr txBox="1"/>
            <p:nvPr/>
          </p:nvSpPr>
          <p:spPr>
            <a:xfrm>
              <a:off x="6455964" y="4423493"/>
              <a:ext cx="437868" cy="432985"/>
            </a:xfrm>
            <a:prstGeom prst="rect">
              <a:avLst/>
            </a:prstGeom>
            <a:solidFill>
              <a:schemeClr val="accent1">
                <a:lumMod val="60000"/>
                <a:lumOff val="40000"/>
              </a:schemeClr>
            </a:solidFill>
          </p:spPr>
          <p:txBody>
            <a:bodyPr wrap="none" lIns="0" tIns="0" rIns="0" bIns="0" rtlCol="0">
              <a:noAutofit/>
            </a:bodyPr>
            <a:lstStyle/>
            <a:p>
              <a:pPr>
                <a:lnSpc>
                  <a:spcPct val="90000"/>
                </a:lnSpc>
              </a:pPr>
              <a:r>
                <a:rPr lang="en-US" sz="500">
                  <a:solidFill>
                    <a:schemeClr val="bg1"/>
                  </a:solidFill>
                </a:rPr>
                <a:t>DF11233     U*1</a:t>
              </a:r>
            </a:p>
            <a:p>
              <a:pPr>
                <a:lnSpc>
                  <a:spcPct val="90000"/>
                </a:lnSpc>
              </a:pPr>
              <a:r>
                <a:rPr lang="en-US" sz="500">
                  <a:solidFill>
                    <a:schemeClr val="bg1"/>
                  </a:solidFill>
                </a:rPr>
                <a:t>$5Ha1qui    %H1</a:t>
              </a:r>
            </a:p>
            <a:p>
              <a:pPr>
                <a:lnSpc>
                  <a:spcPct val="90000"/>
                </a:lnSpc>
              </a:pPr>
              <a:r>
                <a:rPr lang="en-US" sz="500">
                  <a:solidFill>
                    <a:schemeClr val="bg1"/>
                  </a:solidFill>
                </a:rPr>
                <a:t>HSKQ112    A14</a:t>
              </a:r>
            </a:p>
            <a:p>
              <a:pPr>
                <a:lnSpc>
                  <a:spcPct val="90000"/>
                </a:lnSpc>
              </a:pPr>
              <a:r>
                <a:rPr lang="en-US" sz="500">
                  <a:solidFill>
                    <a:schemeClr val="bg1"/>
                  </a:solidFill>
                </a:rPr>
                <a:t>FASqw34     £$1</a:t>
              </a:r>
            </a:p>
            <a:p>
              <a:pPr>
                <a:lnSpc>
                  <a:spcPct val="90000"/>
                </a:lnSpc>
              </a:pPr>
              <a:r>
                <a:rPr lang="en-US" sz="500">
                  <a:solidFill>
                    <a:schemeClr val="bg1"/>
                  </a:solidFill>
                </a:rPr>
                <a:t>DF@£!1ah  HH!</a:t>
              </a:r>
            </a:p>
            <a:p>
              <a:pPr>
                <a:lnSpc>
                  <a:spcPct val="90000"/>
                </a:lnSpc>
              </a:pPr>
              <a:r>
                <a:rPr lang="en-US" sz="500">
                  <a:solidFill>
                    <a:schemeClr val="bg1"/>
                  </a:solidFill>
                </a:rPr>
                <a:t>DA45S&amp;      DD1</a:t>
              </a:r>
            </a:p>
          </p:txBody>
        </p:sp>
      </p:grpSp>
      <p:grpSp>
        <p:nvGrpSpPr>
          <p:cNvPr id="82" name="DBSAT"/>
          <p:cNvGrpSpPr/>
          <p:nvPr/>
        </p:nvGrpSpPr>
        <p:grpSpPr>
          <a:xfrm>
            <a:off x="7163741" y="2872126"/>
            <a:ext cx="1888945" cy="536287"/>
            <a:chOff x="7162153" y="2872126"/>
            <a:chExt cx="1888945" cy="536287"/>
          </a:xfrm>
        </p:grpSpPr>
        <p:sp>
          <p:nvSpPr>
            <p:cNvPr id="146" name="Line 38"/>
            <p:cNvSpPr>
              <a:spLocks noChangeShapeType="1"/>
            </p:cNvSpPr>
            <p:nvPr/>
          </p:nvSpPr>
          <p:spPr bwMode="auto">
            <a:xfrm flipV="1">
              <a:off x="7162153" y="3221369"/>
              <a:ext cx="998153" cy="3256"/>
            </a:xfrm>
            <a:prstGeom prst="line">
              <a:avLst/>
            </a:prstGeom>
            <a:noFill/>
            <a:ln w="19050">
              <a:solidFill>
                <a:srgbClr val="00B050"/>
              </a:solidFill>
              <a:prstDash val="sysDot"/>
              <a:round/>
            </a:ln>
          </p:spPr>
          <p:txBody>
            <a:bodyPr wrap="square" lIns="91436" tIns="45718" rIns="91436" bIns="45718">
              <a:spAutoFit/>
            </a:bodyPr>
            <a:lstStyle/>
            <a:p>
              <a:pPr algn="l"/>
              <a:endParaRPr lang="en-US">
                <a:solidFill>
                  <a:schemeClr val="accent4"/>
                </a:solidFill>
                <a:latin typeface="Gill Sans" pitchFamily="34" charset="0"/>
              </a:endParaRPr>
            </a:p>
          </p:txBody>
        </p:sp>
        <p:grpSp>
          <p:nvGrpSpPr>
            <p:cNvPr id="128" name="Group 127"/>
            <p:cNvGrpSpPr/>
            <p:nvPr/>
          </p:nvGrpSpPr>
          <p:grpSpPr>
            <a:xfrm>
              <a:off x="8121714" y="2872126"/>
              <a:ext cx="929384" cy="536287"/>
              <a:chOff x="2630983" y="3636013"/>
              <a:chExt cx="1370229" cy="811137"/>
            </a:xfrm>
          </p:grpSpPr>
          <p:grpSp>
            <p:nvGrpSpPr>
              <p:cNvPr id="129" name="Group 128"/>
              <p:cNvGrpSpPr/>
              <p:nvPr/>
            </p:nvGrpSpPr>
            <p:grpSpPr>
              <a:xfrm>
                <a:off x="2630983" y="3841549"/>
                <a:ext cx="1027466" cy="605601"/>
                <a:chOff x="2630983" y="3841549"/>
                <a:chExt cx="1027466" cy="605601"/>
              </a:xfrm>
            </p:grpSpPr>
            <p:pic>
              <p:nvPicPr>
                <p:cNvPr id="131" name="Picture 130"/>
                <p:cNvPicPr>
                  <a:picLocks noChangeAspect="1"/>
                </p:cNvPicPr>
                <p:nvPr/>
              </p:nvPicPr>
              <p:blipFill>
                <a:blip r:embed="rId12">
                  <a:extLst>
                    <a:ext uri="{28A0092B-C50C-407E-A947-70E740481C1C}">
                      <a14:useLocalDpi xmlns:a14="http://schemas.microsoft.com/office/drawing/2010/main" val="0"/>
                    </a:ext>
                  </a:extLst>
                </a:blip>
                <a:srcRect b="52600"/>
                <a:stretch>
                  <a:fillRect/>
                </a:stretch>
              </p:blipFill>
              <p:spPr>
                <a:xfrm>
                  <a:off x="2630983" y="3841549"/>
                  <a:ext cx="1013424" cy="480359"/>
                </a:xfrm>
                <a:prstGeom prst="rect">
                  <a:avLst/>
                </a:prstGeom>
              </p:spPr>
            </p:pic>
            <p:pic>
              <p:nvPicPr>
                <p:cNvPr id="133" name="Picture 132"/>
                <p:cNvPicPr>
                  <a:picLocks noChangeAspect="1"/>
                </p:cNvPicPr>
                <p:nvPr/>
              </p:nvPicPr>
              <p:blipFill>
                <a:blip r:embed="rId13">
                  <a:extLst>
                    <a:ext uri="{28A0092B-C50C-407E-A947-70E740481C1C}">
                      <a14:useLocalDpi xmlns:a14="http://schemas.microsoft.com/office/drawing/2010/main" val="0"/>
                    </a:ext>
                  </a:extLst>
                </a:blip>
                <a:srcRect b="85064"/>
                <a:stretch>
                  <a:fillRect/>
                </a:stretch>
              </p:blipFill>
              <p:spPr>
                <a:xfrm rot="10800000">
                  <a:off x="2645025" y="4295783"/>
                  <a:ext cx="1013424" cy="151367"/>
                </a:xfrm>
                <a:prstGeom prst="rect">
                  <a:avLst/>
                </a:prstGeom>
              </p:spPr>
            </p:pic>
          </p:grpSp>
          <p:pic>
            <p:nvPicPr>
              <p:cNvPr id="130" name="Picture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7160" y="3636013"/>
                <a:ext cx="744052" cy="744052"/>
              </a:xfrm>
              <a:prstGeom prst="rect">
                <a:avLst/>
              </a:prstGeom>
            </p:spPr>
          </p:pic>
        </p:grpSp>
      </p:grpSp>
      <p:grpSp>
        <p:nvGrpSpPr>
          <p:cNvPr id="66" name="Database Clones"/>
          <p:cNvGrpSpPr/>
          <p:nvPr/>
        </p:nvGrpSpPr>
        <p:grpSpPr>
          <a:xfrm>
            <a:off x="7087029" y="3405307"/>
            <a:ext cx="4942592" cy="2112739"/>
            <a:chOff x="7085440" y="3405306"/>
            <a:chExt cx="4942592" cy="2112739"/>
          </a:xfrm>
        </p:grpSpPr>
        <p:sp>
          <p:nvSpPr>
            <p:cNvPr id="126" name="Line 38"/>
            <p:cNvSpPr>
              <a:spLocks noChangeShapeType="1"/>
            </p:cNvSpPr>
            <p:nvPr/>
          </p:nvSpPr>
          <p:spPr bwMode="auto">
            <a:xfrm rot="16200000" flipV="1">
              <a:off x="10743588" y="4165135"/>
              <a:ext cx="432795" cy="10710"/>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63" name="Group 62"/>
            <p:cNvGrpSpPr/>
            <p:nvPr/>
          </p:nvGrpSpPr>
          <p:grpSpPr>
            <a:xfrm>
              <a:off x="7085440" y="3405306"/>
              <a:ext cx="4942592" cy="2112739"/>
              <a:chOff x="7085440" y="3405306"/>
              <a:chExt cx="4942592" cy="2112739"/>
            </a:xfrm>
          </p:grpSpPr>
          <p:sp>
            <p:nvSpPr>
              <p:cNvPr id="142" name="TextBox 141"/>
              <p:cNvSpPr txBox="1"/>
              <p:nvPr/>
            </p:nvSpPr>
            <p:spPr>
              <a:xfrm>
                <a:off x="9611398" y="5241050"/>
                <a:ext cx="2416634" cy="276995"/>
              </a:xfrm>
              <a:prstGeom prst="rect">
                <a:avLst/>
              </a:prstGeom>
              <a:noFill/>
            </p:spPr>
            <p:txBody>
              <a:bodyPr wrap="square" lIns="91436" tIns="45718" rIns="91436" bIns="45718" rtlCol="0">
                <a:spAutoFit/>
              </a:bodyPr>
              <a:lstStyle/>
              <a:p>
                <a:r>
                  <a:rPr lang="en-US" sz="1200" b="1">
                    <a:solidFill>
                      <a:schemeClr val="bg2"/>
                    </a:solidFill>
                  </a:rPr>
                  <a:t>Data Masking and Subsetting</a:t>
                </a:r>
              </a:p>
            </p:txBody>
          </p:sp>
          <p:grpSp>
            <p:nvGrpSpPr>
              <p:cNvPr id="62" name="Group 61"/>
              <p:cNvGrpSpPr/>
              <p:nvPr/>
            </p:nvGrpSpPr>
            <p:grpSpPr>
              <a:xfrm>
                <a:off x="7085440" y="3405306"/>
                <a:ext cx="4431530" cy="2014744"/>
                <a:chOff x="7085440" y="3405306"/>
                <a:chExt cx="4431530" cy="2014744"/>
              </a:xfrm>
            </p:grpSpPr>
            <p:sp>
              <p:nvSpPr>
                <p:cNvPr id="123" name="Line 38"/>
                <p:cNvSpPr>
                  <a:spLocks noChangeShapeType="1"/>
                </p:cNvSpPr>
                <p:nvPr/>
              </p:nvSpPr>
              <p:spPr bwMode="auto">
                <a:xfrm flipV="1">
                  <a:off x="7092097" y="3935751"/>
                  <a:ext cx="3870771" cy="5246"/>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61" name="Group 60"/>
                <p:cNvGrpSpPr/>
                <p:nvPr/>
              </p:nvGrpSpPr>
              <p:grpSpPr>
                <a:xfrm>
                  <a:off x="7085440" y="3405306"/>
                  <a:ext cx="4431530" cy="2014744"/>
                  <a:chOff x="7085440" y="3405306"/>
                  <a:chExt cx="4431530" cy="2014744"/>
                </a:xfrm>
              </p:grpSpPr>
              <p:sp>
                <p:nvSpPr>
                  <p:cNvPr id="124" name="Line 38"/>
                  <p:cNvSpPr>
                    <a:spLocks noChangeShapeType="1"/>
                  </p:cNvSpPr>
                  <p:nvPr/>
                </p:nvSpPr>
                <p:spPr bwMode="auto">
                  <a:xfrm rot="16200000" flipV="1">
                    <a:off x="6824230" y="3666516"/>
                    <a:ext cx="523355" cy="935"/>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sp>
                <p:nvSpPr>
                  <p:cNvPr id="125" name="Line 38"/>
                  <p:cNvSpPr>
                    <a:spLocks noChangeShapeType="1"/>
                  </p:cNvSpPr>
                  <p:nvPr/>
                </p:nvSpPr>
                <p:spPr bwMode="auto">
                  <a:xfrm rot="16200000" flipV="1">
                    <a:off x="9943086" y="4155441"/>
                    <a:ext cx="351621" cy="7263"/>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nvGrpSpPr>
                  <p:cNvPr id="40" name="Group 39"/>
                  <p:cNvGrpSpPr/>
                  <p:nvPr/>
                </p:nvGrpSpPr>
                <p:grpSpPr>
                  <a:xfrm>
                    <a:off x="9674051" y="4278937"/>
                    <a:ext cx="1842919" cy="1141113"/>
                    <a:chOff x="9435706" y="3930387"/>
                    <a:chExt cx="1842919" cy="1141113"/>
                  </a:xfrm>
                </p:grpSpPr>
                <p:grpSp>
                  <p:nvGrpSpPr>
                    <p:cNvPr id="38" name="Group 37"/>
                    <p:cNvGrpSpPr/>
                    <p:nvPr/>
                  </p:nvGrpSpPr>
                  <p:grpSpPr>
                    <a:xfrm>
                      <a:off x="9435706" y="3930387"/>
                      <a:ext cx="1731570" cy="1141113"/>
                      <a:chOff x="9435706" y="3930387"/>
                      <a:chExt cx="1731570" cy="1141113"/>
                    </a:xfrm>
                  </p:grpSpPr>
                  <p:grpSp>
                    <p:nvGrpSpPr>
                      <p:cNvPr id="32" name="Group 31"/>
                      <p:cNvGrpSpPr/>
                      <p:nvPr/>
                    </p:nvGrpSpPr>
                    <p:grpSpPr>
                      <a:xfrm>
                        <a:off x="9435706" y="3935933"/>
                        <a:ext cx="1615463" cy="1135567"/>
                        <a:chOff x="7995419" y="4443162"/>
                        <a:chExt cx="1615463" cy="1135567"/>
                      </a:xfrm>
                    </p:grpSpPr>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35193" y="4443162"/>
                          <a:ext cx="815000" cy="815000"/>
                        </a:xfrm>
                        <a:prstGeom prst="rect">
                          <a:avLst/>
                        </a:prstGeom>
                      </p:spPr>
                    </p:pic>
                    <p:sp>
                      <p:nvSpPr>
                        <p:cNvPr id="26" name="TextBox 25"/>
                        <p:cNvSpPr txBox="1"/>
                        <p:nvPr/>
                      </p:nvSpPr>
                      <p:spPr>
                        <a:xfrm>
                          <a:off x="7995419" y="5268572"/>
                          <a:ext cx="658693" cy="310157"/>
                        </a:xfrm>
                        <a:prstGeom prst="rect">
                          <a:avLst/>
                        </a:prstGeom>
                        <a:noFill/>
                      </p:spPr>
                      <p:txBody>
                        <a:bodyPr wrap="square" lIns="0" tIns="0" rIns="0" bIns="0" rtlCol="0">
                          <a:noAutofit/>
                        </a:bodyPr>
                        <a:lstStyle/>
                        <a:p>
                          <a:pPr algn="ctr">
                            <a:lnSpc>
                              <a:spcPct val="90000"/>
                            </a:lnSpc>
                          </a:pPr>
                          <a:r>
                            <a:rPr lang="pt-PT" sz="1100">
                              <a:solidFill>
                                <a:schemeClr val="bg2"/>
                              </a:solidFill>
                            </a:rPr>
                            <a:t>Test</a:t>
                          </a:r>
                          <a:endParaRPr lang="en-US" sz="1100">
                            <a:solidFill>
                              <a:schemeClr val="bg2"/>
                            </a:solidFill>
                          </a:endParaRPr>
                        </a:p>
                      </p:txBody>
                    </p:sp>
                    <p:sp>
                      <p:nvSpPr>
                        <p:cNvPr id="135" name="TextBox 134"/>
                        <p:cNvSpPr txBox="1"/>
                        <p:nvPr/>
                      </p:nvSpPr>
                      <p:spPr>
                        <a:xfrm>
                          <a:off x="8952189" y="5258160"/>
                          <a:ext cx="658693" cy="310157"/>
                        </a:xfrm>
                        <a:prstGeom prst="rect">
                          <a:avLst/>
                        </a:prstGeom>
                        <a:noFill/>
                      </p:spPr>
                      <p:txBody>
                        <a:bodyPr wrap="square" lIns="0" tIns="0" rIns="0" bIns="0" rtlCol="0">
                          <a:noAutofit/>
                        </a:bodyPr>
                        <a:lstStyle/>
                        <a:p>
                          <a:pPr algn="ctr">
                            <a:lnSpc>
                              <a:spcPct val="90000"/>
                            </a:lnSpc>
                          </a:pPr>
                          <a:r>
                            <a:rPr lang="pt-PT" sz="1100">
                              <a:solidFill>
                                <a:schemeClr val="bg2"/>
                              </a:solidFill>
                            </a:rPr>
                            <a:t>Dev</a:t>
                          </a:r>
                          <a:endParaRPr lang="en-US" sz="1100">
                            <a:solidFill>
                              <a:schemeClr val="bg2"/>
                            </a:solidFill>
                          </a:endParaRPr>
                        </a:p>
                      </p:txBody>
                    </p:sp>
                  </p:grpSp>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21288" y="3930387"/>
                        <a:ext cx="845988" cy="845988"/>
                      </a:xfrm>
                      <a:prstGeom prst="rect">
                        <a:avLst/>
                      </a:prstGeom>
                    </p:spPr>
                  </p:pic>
                </p:grpSp>
                <p:grpSp>
                  <p:nvGrpSpPr>
                    <p:cNvPr id="25" name="Group 24"/>
                    <p:cNvGrpSpPr/>
                    <p:nvPr/>
                  </p:nvGrpSpPr>
                  <p:grpSpPr>
                    <a:xfrm>
                      <a:off x="10244722" y="4249629"/>
                      <a:ext cx="1033903" cy="430238"/>
                      <a:chOff x="10262724" y="4197943"/>
                      <a:chExt cx="1033903" cy="430238"/>
                    </a:xfrm>
                  </p:grpSpPr>
                  <p:grpSp>
                    <p:nvGrpSpPr>
                      <p:cNvPr id="13" name="Group 12"/>
                      <p:cNvGrpSpPr/>
                      <p:nvPr/>
                    </p:nvGrpSpPr>
                    <p:grpSpPr>
                      <a:xfrm>
                        <a:off x="10262724" y="4197943"/>
                        <a:ext cx="629103" cy="140293"/>
                        <a:chOff x="9725183" y="4160313"/>
                        <a:chExt cx="629103" cy="140293"/>
                      </a:xfrm>
                    </p:grpSpPr>
                    <p:pic>
                      <p:nvPicPr>
                        <p:cNvPr id="156" name="Picture 15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25183" y="4160313"/>
                          <a:ext cx="629103" cy="140293"/>
                        </a:xfrm>
                        <a:prstGeom prst="rect">
                          <a:avLst/>
                        </a:prstGeom>
                      </p:spPr>
                    </p:pic>
                    <p:cxnSp>
                      <p:nvCxnSpPr>
                        <p:cNvPr id="157" name="Straight Connector 156"/>
                        <p:cNvCxnSpPr/>
                        <p:nvPr/>
                      </p:nvCxnSpPr>
                      <p:spPr>
                        <a:xfrm>
                          <a:off x="9740688" y="4229463"/>
                          <a:ext cx="598091" cy="0"/>
                        </a:xfrm>
                        <a:prstGeom prst="line">
                          <a:avLst/>
                        </a:prstGeom>
                        <a:ln w="15875">
                          <a:tailEnd type="none"/>
                        </a:ln>
                        <a:effectLst>
                          <a:outerShdw blurRad="40000" dist="23000" dir="5400000" rotWithShape="0">
                            <a:schemeClr val="bg1">
                              <a:alpha val="35000"/>
                            </a:schemeClr>
                          </a:outerShdw>
                        </a:effectLst>
                      </p:spPr>
                      <p:style>
                        <a:lnRef idx="3">
                          <a:schemeClr val="dk1"/>
                        </a:lnRef>
                        <a:fillRef idx="0">
                          <a:schemeClr val="dk1"/>
                        </a:fillRef>
                        <a:effectRef idx="2">
                          <a:schemeClr val="dk1"/>
                        </a:effectRef>
                        <a:fontRef idx="minor">
                          <a:schemeClr val="tx1"/>
                        </a:fontRef>
                      </p:style>
                    </p:cxnSp>
                  </p:grpSp>
                  <p:cxnSp>
                    <p:nvCxnSpPr>
                      <p:cNvPr id="189" name="Straight Arrow Connector 188"/>
                      <p:cNvCxnSpPr/>
                      <p:nvPr/>
                    </p:nvCxnSpPr>
                    <p:spPr>
                      <a:xfrm flipH="1">
                        <a:off x="10824699" y="4345280"/>
                        <a:ext cx="0" cy="123254"/>
                      </a:xfrm>
                      <a:prstGeom prst="straightConnector1">
                        <a:avLst/>
                      </a:prstGeom>
                      <a:ln w="6350">
                        <a:solidFill>
                          <a:schemeClr val="bg1"/>
                        </a:solidFill>
                        <a:miter lim="800000"/>
                        <a:tailEnd type="arrow" w="sm" len="sm"/>
                      </a:ln>
                    </p:spPr>
                    <p:style>
                      <a:lnRef idx="1">
                        <a:schemeClr val="accent1"/>
                      </a:lnRef>
                      <a:fillRef idx="0">
                        <a:schemeClr val="accent1"/>
                      </a:fillRef>
                      <a:effectRef idx="0">
                        <a:schemeClr val="accent1"/>
                      </a:effectRef>
                      <a:fontRef idx="minor">
                        <a:schemeClr val="tx1"/>
                      </a:fontRef>
                    </p:style>
                  </p:cxnSp>
                  <p:pic>
                    <p:nvPicPr>
                      <p:cNvPr id="190" name="Picture 18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666047" y="4486411"/>
                        <a:ext cx="630580" cy="141770"/>
                      </a:xfrm>
                      <a:prstGeom prst="rect">
                        <a:avLst/>
                      </a:prstGeom>
                    </p:spPr>
                  </p:pic>
                </p:grpSp>
              </p:grpSp>
            </p:grpSp>
          </p:grpSp>
        </p:grpSp>
      </p:grpSp>
      <p:grpSp>
        <p:nvGrpSpPr>
          <p:cNvPr id="69" name="Database Vault"/>
          <p:cNvGrpSpPr/>
          <p:nvPr/>
        </p:nvGrpSpPr>
        <p:grpSpPr>
          <a:xfrm>
            <a:off x="4078543" y="3111418"/>
            <a:ext cx="2381296" cy="833429"/>
            <a:chOff x="4076955" y="3111417"/>
            <a:chExt cx="2381296" cy="833429"/>
          </a:xfrm>
        </p:grpSpPr>
        <p:grpSp>
          <p:nvGrpSpPr>
            <p:cNvPr id="57" name="Group 56"/>
            <p:cNvGrpSpPr/>
            <p:nvPr/>
          </p:nvGrpSpPr>
          <p:grpSpPr>
            <a:xfrm>
              <a:off x="4076955" y="3111417"/>
              <a:ext cx="2381296" cy="833429"/>
              <a:chOff x="4076955" y="3111417"/>
              <a:chExt cx="2381296" cy="833429"/>
            </a:xfrm>
          </p:grpSpPr>
          <p:sp>
            <p:nvSpPr>
              <p:cNvPr id="73" name="TextBox 72"/>
              <p:cNvSpPr txBox="1"/>
              <p:nvPr/>
            </p:nvSpPr>
            <p:spPr>
              <a:xfrm flipH="1">
                <a:off x="4076955" y="3483185"/>
                <a:ext cx="2063558" cy="461661"/>
              </a:xfrm>
              <a:prstGeom prst="rect">
                <a:avLst/>
              </a:prstGeom>
              <a:noFill/>
            </p:spPr>
            <p:txBody>
              <a:bodyPr wrap="square" lIns="91436" tIns="45718" rIns="91436" bIns="45718" rtlCol="0">
                <a:spAutoFit/>
              </a:bodyPr>
              <a:lstStyle/>
              <a:p>
                <a:endParaRPr lang="en-US" sz="1200" b="1" u="sng" dirty="0">
                  <a:solidFill>
                    <a:schemeClr val="bg2"/>
                  </a:solidFill>
                </a:endParaRPr>
              </a:p>
              <a:p>
                <a:r>
                  <a:rPr lang="en-US" sz="1200" b="1" dirty="0">
                    <a:solidFill>
                      <a:schemeClr val="bg2"/>
                    </a:solidFill>
                  </a:rPr>
                  <a:t>Database Vault</a:t>
                </a:r>
              </a:p>
            </p:txBody>
          </p:sp>
          <p:pic>
            <p:nvPicPr>
              <p:cNvPr id="49" name="Picture 48"/>
              <p:cNvPicPr>
                <a:picLocks noChangeAspect="1"/>
              </p:cNvPicPr>
              <p:nvPr/>
            </p:nvPicPr>
            <p:blipFill>
              <a:blip r:embed="rId19">
                <a:extLst>
                  <a:ext uri="{28A0092B-C50C-407E-A947-70E740481C1C}">
                    <a14:useLocalDpi xmlns:a14="http://schemas.microsoft.com/office/drawing/2010/main" val="0"/>
                  </a:ext>
                </a:extLst>
              </a:blip>
              <a:srcRect t="14092" b="14097"/>
              <a:stretch>
                <a:fillRect/>
              </a:stretch>
            </p:blipFill>
            <p:spPr>
              <a:xfrm>
                <a:off x="6007819" y="3111417"/>
                <a:ext cx="450432" cy="323461"/>
              </a:xfrm>
              <a:prstGeom prst="rect">
                <a:avLst/>
              </a:prstGeom>
              <a:ln>
                <a:solidFill>
                  <a:srgbClr val="FF9A9A"/>
                </a:solidFill>
              </a:ln>
            </p:spPr>
          </p:pic>
          <p:grpSp>
            <p:nvGrpSpPr>
              <p:cNvPr id="4" name="Group 3"/>
              <p:cNvGrpSpPr/>
              <p:nvPr/>
            </p:nvGrpSpPr>
            <p:grpSpPr>
              <a:xfrm>
                <a:off x="5323991" y="3491488"/>
                <a:ext cx="683828" cy="332746"/>
                <a:chOff x="4640932" y="3390109"/>
                <a:chExt cx="1151175" cy="295303"/>
              </a:xfrm>
            </p:grpSpPr>
            <p:sp>
              <p:nvSpPr>
                <p:cNvPr id="68" name="DBV Line Hor"/>
                <p:cNvSpPr>
                  <a:spLocks noChangeShapeType="1"/>
                </p:cNvSpPr>
                <p:nvPr/>
              </p:nvSpPr>
              <p:spPr bwMode="auto">
                <a:xfrm flipV="1">
                  <a:off x="4640932" y="3680872"/>
                  <a:ext cx="1151175" cy="2611"/>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sp>
              <p:nvSpPr>
                <p:cNvPr id="112" name="DBV Line Vert"/>
                <p:cNvSpPr>
                  <a:spLocks noChangeShapeType="1"/>
                </p:cNvSpPr>
                <p:nvPr/>
              </p:nvSpPr>
              <p:spPr bwMode="auto">
                <a:xfrm rot="16200000" flipV="1">
                  <a:off x="5624293" y="3536480"/>
                  <a:ext cx="295303" cy="2562"/>
                </a:xfrm>
                <a:prstGeom prst="line">
                  <a:avLst/>
                </a:prstGeom>
                <a:noFill/>
                <a:ln w="19050">
                  <a:solidFill>
                    <a:schemeClr val="accent1"/>
                  </a:solidFill>
                  <a:prstDash val="sysDot"/>
                  <a:round/>
                </a:ln>
              </p:spPr>
              <p:txBody>
                <a:bodyPr wrap="square" lIns="91436" tIns="45718" rIns="91436" bIns="45718">
                  <a:spAutoFit/>
                </a:bodyPr>
                <a:lstStyle/>
                <a:p>
                  <a:pPr algn="l"/>
                  <a:endParaRPr lang="en-US">
                    <a:solidFill>
                      <a:srgbClr val="000000"/>
                    </a:solidFill>
                    <a:latin typeface="Gill Sans" pitchFamily="34" charset="0"/>
                  </a:endParaRPr>
                </a:p>
              </p:txBody>
            </p:sp>
          </p:grpSp>
          <p:pic>
            <p:nvPicPr>
              <p:cNvPr id="202" name="Picture 201" descr="Reject.png"/>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911136" y="3347158"/>
                <a:ext cx="162404" cy="162446"/>
              </a:xfrm>
              <a:prstGeom prst="rect">
                <a:avLst/>
              </a:prstGeom>
            </p:spPr>
          </p:pic>
        </p:grpSp>
        <p:pic>
          <p:nvPicPr>
            <p:cNvPr id="211" name="Picture 210" descr="network">
              <a:extLst>
                <a:ext uri="{FF2B5EF4-FFF2-40B4-BE49-F238E27FC236}">
                  <a16:creationId xmlns:a16="http://schemas.microsoft.com/office/drawing/2014/main" id="{41C73EC8-DFC4-4F39-9AC1-E68F5735930E}"/>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5554681" y="3572597"/>
              <a:ext cx="314629" cy="202588"/>
            </a:xfrm>
            <a:prstGeom prst="rect">
              <a:avLst/>
            </a:prstGeom>
            <a:noFill/>
            <a:ln w="9525">
              <a:noFill/>
              <a:miter lim="800000"/>
            </a:ln>
          </p:spPr>
        </p:pic>
        <p:pic>
          <p:nvPicPr>
            <p:cNvPr id="53" name="Picture 5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07695" y="3545649"/>
              <a:ext cx="228104" cy="228104"/>
            </a:xfrm>
            <a:prstGeom prst="rect">
              <a:avLst/>
            </a:prstGeom>
          </p:spPr>
        </p:pic>
      </p:grpSp>
      <p:grpSp>
        <p:nvGrpSpPr>
          <p:cNvPr id="11" name="Database Clients"/>
          <p:cNvGrpSpPr/>
          <p:nvPr/>
        </p:nvGrpSpPr>
        <p:grpSpPr>
          <a:xfrm>
            <a:off x="527191" y="1799265"/>
            <a:ext cx="1470403" cy="2029684"/>
            <a:chOff x="525602" y="1799265"/>
            <a:chExt cx="1470403" cy="2029684"/>
          </a:xfrm>
        </p:grpSpPr>
        <p:sp>
          <p:nvSpPr>
            <p:cNvPr id="184" name="Text Box 12"/>
            <p:cNvSpPr txBox="1">
              <a:spLocks noChangeArrowheads="1"/>
            </p:cNvSpPr>
            <p:nvPr/>
          </p:nvSpPr>
          <p:spPr bwMode="auto">
            <a:xfrm>
              <a:off x="865472" y="1799265"/>
              <a:ext cx="792781" cy="369300"/>
            </a:xfrm>
            <a:prstGeom prst="rect">
              <a:avLst/>
            </a:prstGeom>
            <a:noFill/>
            <a:ln w="9525" algn="ctr">
              <a:noFill/>
              <a:miter lim="800000"/>
            </a:ln>
            <a:effectLst>
              <a:prstShdw prst="shdw17" dist="17961" dir="2700000">
                <a:schemeClr val="accent1">
                  <a:gamma/>
                  <a:shade val="60000"/>
                  <a:invGamma/>
                </a:schemeClr>
              </a:prstShdw>
            </a:effectLst>
          </p:spPr>
          <p:txBody>
            <a:bodyPr wrap="none" lIns="121888" tIns="60944" rIns="121888" bIns="60944">
              <a:spAutoFit/>
            </a:bodyPr>
            <a:lstStyle/>
            <a:p>
              <a:pPr algn="r">
                <a:defRPr/>
              </a:pPr>
              <a:r>
                <a:rPr lang="en-US" sz="1600" b="1" u="sng">
                  <a:solidFill>
                    <a:schemeClr val="bg2"/>
                  </a:solidFill>
                  <a:cs typeface="Arial"/>
                </a:rPr>
                <a:t>Users</a:t>
              </a:r>
            </a:p>
          </p:txBody>
        </p:sp>
        <p:sp>
          <p:nvSpPr>
            <p:cNvPr id="185" name="Text Box 12"/>
            <p:cNvSpPr txBox="1">
              <a:spLocks noChangeArrowheads="1"/>
            </p:cNvSpPr>
            <p:nvPr/>
          </p:nvSpPr>
          <p:spPr bwMode="auto">
            <a:xfrm>
              <a:off x="525602" y="3459649"/>
              <a:ext cx="1470403" cy="369300"/>
            </a:xfrm>
            <a:prstGeom prst="rect">
              <a:avLst/>
            </a:prstGeom>
            <a:noFill/>
            <a:ln w="9525" algn="ctr">
              <a:noFill/>
              <a:miter lim="800000"/>
            </a:ln>
            <a:effectLst>
              <a:prstShdw prst="shdw17" dist="17961" dir="2700000">
                <a:schemeClr val="accent1">
                  <a:gamma/>
                  <a:shade val="60000"/>
                  <a:invGamma/>
                </a:schemeClr>
              </a:prstShdw>
            </a:effectLst>
          </p:spPr>
          <p:txBody>
            <a:bodyPr wrap="none" lIns="121888" tIns="60944" rIns="121888" bIns="60944">
              <a:spAutoFit/>
            </a:bodyPr>
            <a:lstStyle/>
            <a:p>
              <a:pPr algn="r">
                <a:defRPr/>
              </a:pPr>
              <a:r>
                <a:rPr lang="en-US" sz="1600" b="1">
                  <a:solidFill>
                    <a:schemeClr val="bg2"/>
                  </a:solidFill>
                  <a:cs typeface="Arial"/>
                </a:rPr>
                <a:t>Applications</a:t>
              </a:r>
            </a:p>
          </p:txBody>
        </p:sp>
        <p:pic>
          <p:nvPicPr>
            <p:cNvPr id="186" name="Picture 185" descr="cloud-apps-51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3008" y="2866693"/>
              <a:ext cx="604484" cy="604641"/>
            </a:xfrm>
            <a:prstGeom prst="rect">
              <a:avLst/>
            </a:prstGeom>
          </p:spPr>
        </p:pic>
        <p:pic>
          <p:nvPicPr>
            <p:cNvPr id="187" name="Picture 186" descr="people-executive-woman-51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7256" y="2168572"/>
              <a:ext cx="548537" cy="548680"/>
            </a:xfrm>
            <a:prstGeom prst="rect">
              <a:avLst/>
            </a:prstGeom>
          </p:spPr>
        </p:pic>
      </p:grpSp>
      <p:sp>
        <p:nvSpPr>
          <p:cNvPr id="90" name="Data Flow Masking Rectangle"/>
          <p:cNvSpPr/>
          <p:nvPr/>
        </p:nvSpPr>
        <p:spPr>
          <a:xfrm>
            <a:off x="2781264" y="2232677"/>
            <a:ext cx="3002064" cy="1095023"/>
          </a:xfrm>
          <a:prstGeom prst="rect">
            <a:avLst/>
          </a:prstGeom>
          <a:solidFill>
            <a:srgbClr val="312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Database Firewall">
            <a:extLst>
              <a:ext uri="{FF2B5EF4-FFF2-40B4-BE49-F238E27FC236}">
                <a16:creationId xmlns:a16="http://schemas.microsoft.com/office/drawing/2014/main" id="{616ED672-5870-4844-804D-748DACF6BB4C}"/>
              </a:ext>
            </a:extLst>
          </p:cNvPr>
          <p:cNvGrpSpPr/>
          <p:nvPr/>
        </p:nvGrpSpPr>
        <p:grpSpPr>
          <a:xfrm>
            <a:off x="1539982" y="2085678"/>
            <a:ext cx="4372744" cy="1152530"/>
            <a:chOff x="1539982" y="2085678"/>
            <a:chExt cx="4372744" cy="1152530"/>
          </a:xfrm>
        </p:grpSpPr>
        <p:sp>
          <p:nvSpPr>
            <p:cNvPr id="99" name="To-DBFW-3"/>
            <p:cNvSpPr>
              <a:spLocks noChangeShapeType="1"/>
            </p:cNvSpPr>
            <p:nvPr/>
          </p:nvSpPr>
          <p:spPr bwMode="auto">
            <a:xfrm>
              <a:off x="1543752" y="3046185"/>
              <a:ext cx="1609141" cy="7728"/>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96" name="To-DBFW-2"/>
            <p:cNvSpPr>
              <a:spLocks noChangeShapeType="1"/>
            </p:cNvSpPr>
            <p:nvPr/>
          </p:nvSpPr>
          <p:spPr bwMode="auto">
            <a:xfrm flipV="1">
              <a:off x="1539982" y="2838469"/>
              <a:ext cx="1611511" cy="6331"/>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100" name="To-DBFW-1"/>
            <p:cNvSpPr>
              <a:spLocks noChangeShapeType="1"/>
            </p:cNvSpPr>
            <p:nvPr/>
          </p:nvSpPr>
          <p:spPr bwMode="auto">
            <a:xfrm flipV="1">
              <a:off x="1541381" y="2568482"/>
              <a:ext cx="1611511" cy="689"/>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92" name="DB Firewall Text"/>
            <p:cNvSpPr txBox="1">
              <a:spLocks noChangeArrowheads="1"/>
            </p:cNvSpPr>
            <p:nvPr/>
          </p:nvSpPr>
          <p:spPr bwMode="auto">
            <a:xfrm>
              <a:off x="3050169" y="2085678"/>
              <a:ext cx="1483860" cy="276995"/>
            </a:xfrm>
            <a:prstGeom prst="rect">
              <a:avLst/>
            </a:prstGeom>
            <a:noFill/>
            <a:ln w="9525" algn="ctr">
              <a:noFill/>
              <a:miter lim="800000"/>
            </a:ln>
            <a:effectLst>
              <a:prstShdw prst="shdw17" dist="17961" dir="2700000">
                <a:schemeClr val="accent1">
                  <a:gamma/>
                  <a:shade val="60000"/>
                  <a:invGamma/>
                </a:schemeClr>
              </a:prstShdw>
            </a:effectLst>
          </p:spPr>
          <p:txBody>
            <a:bodyPr wrap="none" lIns="91436" tIns="45718" rIns="91436" bIns="45718">
              <a:spAutoFit/>
            </a:bodyPr>
            <a:lstStyle/>
            <a:p>
              <a:pPr>
                <a:defRPr/>
              </a:pPr>
              <a:r>
                <a:rPr lang="en-US" sz="1200" b="1">
                  <a:solidFill>
                    <a:schemeClr val="bg2"/>
                  </a:solidFill>
                  <a:cs typeface="Arial"/>
                </a:rPr>
                <a:t>Database Firewall</a:t>
              </a:r>
            </a:p>
          </p:txBody>
        </p:sp>
        <p:pic>
          <p:nvPicPr>
            <p:cNvPr id="188" name="DB Firewall" descr="firewall.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98506" y="2339436"/>
              <a:ext cx="898538" cy="898772"/>
            </a:xfrm>
            <a:prstGeom prst="rect">
              <a:avLst/>
            </a:prstGeom>
          </p:spPr>
        </p:pic>
        <p:grpSp>
          <p:nvGrpSpPr>
            <p:cNvPr id="14" name="Fm-DBFW"/>
            <p:cNvGrpSpPr/>
            <p:nvPr/>
          </p:nvGrpSpPr>
          <p:grpSpPr>
            <a:xfrm>
              <a:off x="4129436" y="2586865"/>
              <a:ext cx="1783290" cy="246087"/>
              <a:chOff x="3796927" y="1646153"/>
              <a:chExt cx="1092001" cy="184562"/>
            </a:xfrm>
          </p:grpSpPr>
          <p:sp>
            <p:nvSpPr>
              <p:cNvPr id="101" name="Fm-DBFW-Green"/>
              <p:cNvSpPr>
                <a:spLocks noChangeShapeType="1"/>
              </p:cNvSpPr>
              <p:nvPr/>
            </p:nvSpPr>
            <p:spPr bwMode="auto">
              <a:xfrm>
                <a:off x="3796927" y="1646153"/>
                <a:ext cx="1092000" cy="7693"/>
              </a:xfrm>
              <a:prstGeom prst="line">
                <a:avLst/>
              </a:prstGeom>
              <a:noFill/>
              <a:ln w="19050">
                <a:solidFill>
                  <a:srgbClr val="00B050"/>
                </a:solidFill>
                <a:prstDash val="sysDot"/>
                <a:round/>
                <a:tailEnd type="triangle" w="sm" len="med"/>
              </a:ln>
            </p:spPr>
            <p:txBody>
              <a:bodyPr lIns="91436" tIns="45718" rIns="91436" bIns="45718"/>
              <a:lstStyle/>
              <a:p>
                <a:endParaRPr lang="en-US"/>
              </a:p>
            </p:txBody>
          </p:sp>
          <p:sp>
            <p:nvSpPr>
              <p:cNvPr id="102" name="Fm-DBFW-Yellow"/>
              <p:cNvSpPr>
                <a:spLocks noChangeShapeType="1"/>
              </p:cNvSpPr>
              <p:nvPr/>
            </p:nvSpPr>
            <p:spPr bwMode="auto">
              <a:xfrm>
                <a:off x="3796927" y="1828616"/>
                <a:ext cx="1092001" cy="2099"/>
              </a:xfrm>
              <a:prstGeom prst="line">
                <a:avLst/>
              </a:prstGeom>
              <a:noFill/>
              <a:ln w="19050">
                <a:solidFill>
                  <a:srgbClr val="FFC000"/>
                </a:solidFill>
                <a:prstDash val="sysDot"/>
                <a:round/>
                <a:tailEnd type="triangle" w="sm" len="med"/>
              </a:ln>
            </p:spPr>
            <p:txBody>
              <a:bodyPr lIns="91436" tIns="45718" rIns="91436" bIns="45718"/>
              <a:lstStyle/>
              <a:p>
                <a:endParaRPr lang="en-US"/>
              </a:p>
            </p:txBody>
          </p:sp>
        </p:grpSp>
        <p:pic>
          <p:nvPicPr>
            <p:cNvPr id="205" name="Fm-DBFW-Passed" descr="check-green-512.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958283" y="2487201"/>
              <a:ext cx="191404" cy="191454"/>
            </a:xfrm>
            <a:prstGeom prst="rect">
              <a:avLst/>
            </a:prstGeom>
          </p:spPr>
        </p:pic>
        <p:pic>
          <p:nvPicPr>
            <p:cNvPr id="206" name="Fm-DBFW-Blocked" descr="Reject.png"/>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3976655" y="2975458"/>
              <a:ext cx="162404" cy="162446"/>
            </a:xfrm>
            <a:prstGeom prst="rect">
              <a:avLst/>
            </a:prstGeom>
          </p:spPr>
        </p:pic>
        <p:pic>
          <p:nvPicPr>
            <p:cNvPr id="207" name="Fm-DBFW-Alert" descr="Warning.png"/>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75505" y="2733082"/>
              <a:ext cx="162404" cy="162446"/>
            </a:xfrm>
            <a:prstGeom prst="rect">
              <a:avLst/>
            </a:prstGeom>
          </p:spPr>
        </p:pic>
      </p:grpSp>
      <p:grpSp>
        <p:nvGrpSpPr>
          <p:cNvPr id="70" name="Firewall Events"/>
          <p:cNvGrpSpPr/>
          <p:nvPr/>
        </p:nvGrpSpPr>
        <p:grpSpPr>
          <a:xfrm>
            <a:off x="2912836" y="3259836"/>
            <a:ext cx="759632" cy="1457241"/>
            <a:chOff x="2911248" y="3259835"/>
            <a:chExt cx="759632" cy="1457241"/>
          </a:xfrm>
        </p:grpSpPr>
        <p:sp>
          <p:nvSpPr>
            <p:cNvPr id="276" name="Text Box 12"/>
            <p:cNvSpPr txBox="1">
              <a:spLocks noChangeArrowheads="1"/>
            </p:cNvSpPr>
            <p:nvPr/>
          </p:nvSpPr>
          <p:spPr bwMode="auto">
            <a:xfrm>
              <a:off x="2925552" y="3991716"/>
              <a:ext cx="745328" cy="276995"/>
            </a:xfrm>
            <a:prstGeom prst="rect">
              <a:avLst/>
            </a:prstGeom>
            <a:noFill/>
            <a:ln w="9525" algn="ctr">
              <a:noFill/>
              <a:miter lim="800000"/>
            </a:ln>
            <a:effectLst>
              <a:prstShdw prst="shdw17" dist="17961" dir="2700000">
                <a:schemeClr val="accent1">
                  <a:gamma/>
                  <a:shade val="60000"/>
                  <a:invGamma/>
                </a:schemeClr>
              </a:prstShdw>
            </a:effectLst>
          </p:spPr>
          <p:txBody>
            <a:bodyPr wrap="square" lIns="91436" tIns="45718" rIns="91436" bIns="45718">
              <a:spAutoFit/>
            </a:bodyPr>
            <a:lstStyle/>
            <a:p>
              <a:pPr algn="ctr">
                <a:defRPr/>
              </a:pPr>
              <a:r>
                <a:rPr lang="en-US" sz="1200" b="1">
                  <a:solidFill>
                    <a:schemeClr val="bg2"/>
                  </a:solidFill>
                  <a:cs typeface="Arial"/>
                </a:rPr>
                <a:t>Events</a:t>
              </a:r>
            </a:p>
          </p:txBody>
        </p:sp>
        <p:cxnSp>
          <p:nvCxnSpPr>
            <p:cNvPr id="414" name="Elbow Connector 413"/>
            <p:cNvCxnSpPr>
              <a:stCxn id="188" idx="2"/>
              <a:endCxn id="172" idx="0"/>
            </p:cNvCxnSpPr>
            <p:nvPr/>
          </p:nvCxnSpPr>
          <p:spPr>
            <a:xfrm rot="5400000">
              <a:off x="2499397" y="3671686"/>
              <a:ext cx="1457241" cy="633540"/>
            </a:xfrm>
            <a:prstGeom prst="bentConnector3">
              <a:avLst>
                <a:gd name="adj1" fmla="val 50000"/>
              </a:avLst>
            </a:prstGeom>
            <a:ln w="317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8E82D0BA-D254-4A1D-99CD-825F4766A681}"/>
              </a:ext>
            </a:extLst>
          </p:cNvPr>
          <p:cNvSpPr txBox="1"/>
          <p:nvPr/>
        </p:nvSpPr>
        <p:spPr>
          <a:xfrm>
            <a:off x="7619342" y="3293780"/>
            <a:ext cx="1615669" cy="492420"/>
          </a:xfrm>
          <a:prstGeom prst="rect">
            <a:avLst/>
          </a:prstGeom>
          <a:noFill/>
        </p:spPr>
        <p:txBody>
          <a:bodyPr wrap="square" lIns="121899" tIns="60949" rIns="121899" bIns="60949" rtlCol="0">
            <a:spAutoFit/>
          </a:bodyPr>
          <a:lstStyle/>
          <a:p>
            <a:pPr algn="ctr"/>
            <a:r>
              <a:rPr lang="pt-PT" sz="1200" b="1">
                <a:solidFill>
                  <a:schemeClr val="bg2"/>
                </a:solidFill>
              </a:rPr>
              <a:t>Database Security Assessment Tool</a:t>
            </a:r>
            <a:endParaRPr lang="en-US" sz="1200" b="1">
              <a:solidFill>
                <a:schemeClr val="bg2"/>
              </a:solidFill>
            </a:endParaRPr>
          </a:p>
        </p:txBody>
      </p:sp>
      <p:sp>
        <p:nvSpPr>
          <p:cNvPr id="6" name="Footer Placeholder 5">
            <a:extLst>
              <a:ext uri="{FF2B5EF4-FFF2-40B4-BE49-F238E27FC236}">
                <a16:creationId xmlns:a16="http://schemas.microsoft.com/office/drawing/2014/main" id="{1B1FBF9D-8819-4BF9-84BF-C37663487E23}"/>
              </a:ext>
            </a:extLst>
          </p:cNvPr>
          <p:cNvSpPr>
            <a:spLocks noGrp="1"/>
          </p:cNvSpPr>
          <p:nvPr>
            <p:ph type="ftr" sz="quarter" idx="3"/>
          </p:nvPr>
        </p:nvSpPr>
        <p:spPr/>
        <p:txBody>
          <a:bodyPr/>
          <a:lstStyle/>
          <a:p>
            <a:r>
              <a:rPr lang="en-US"/>
              <a:t>Copyright © 2020, Oracle and/or its affiliates </a:t>
            </a:r>
          </a:p>
        </p:txBody>
      </p:sp>
      <p:sp>
        <p:nvSpPr>
          <p:cNvPr id="7" name="Slide Number Placeholder 6">
            <a:extLst>
              <a:ext uri="{FF2B5EF4-FFF2-40B4-BE49-F238E27FC236}">
                <a16:creationId xmlns:a16="http://schemas.microsoft.com/office/drawing/2014/main" id="{565ADC08-8198-4577-ABA8-A3B7373878F1}"/>
              </a:ext>
            </a:extLst>
          </p:cNvPr>
          <p:cNvSpPr>
            <a:spLocks noGrp="1"/>
          </p:cNvSpPr>
          <p:nvPr>
            <p:ph type="sldNum" sz="quarter" idx="4"/>
          </p:nvPr>
        </p:nvSpPr>
        <p:spPr/>
        <p:txBody>
          <a:bodyPr/>
          <a:lstStyle/>
          <a:p>
            <a:fld id="{345D60D9-5372-5F40-9443-0F9AE5BDC3C8}" type="slidenum">
              <a:rPr lang="en-US" smtClean="0"/>
              <a:t>4</a:t>
            </a:fld>
            <a:endParaRPr lang="en-US"/>
          </a:p>
        </p:txBody>
      </p:sp>
      <p:sp>
        <p:nvSpPr>
          <p:cNvPr id="5" name="Text Placeholder 4">
            <a:extLst>
              <a:ext uri="{FF2B5EF4-FFF2-40B4-BE49-F238E27FC236}">
                <a16:creationId xmlns:a16="http://schemas.microsoft.com/office/drawing/2014/main" id="{36D65D29-D1AF-495A-8020-68DC1794FC7F}"/>
              </a:ext>
            </a:extLst>
          </p:cNvPr>
          <p:cNvSpPr>
            <a:spLocks noGrp="1"/>
          </p:cNvSpPr>
          <p:nvPr>
            <p:ph type="body" sz="quarter" idx="10"/>
          </p:nvPr>
        </p:nvSpPr>
        <p:spPr/>
        <p:txBody>
          <a:bodyPr/>
          <a:lstStyle/>
          <a:p>
            <a:r>
              <a:rPr lang="ko-KR" altLang="en-US" dirty="0"/>
              <a:t>오라클 </a:t>
            </a:r>
            <a:r>
              <a:rPr lang="en-US" altLang="ko-KR" dirty="0"/>
              <a:t>Security solution</a:t>
            </a:r>
            <a:r>
              <a:rPr lang="ko-KR" altLang="en-US" dirty="0"/>
              <a:t> </a:t>
            </a:r>
            <a:r>
              <a:rPr lang="en-US" altLang="ko-KR" dirty="0"/>
              <a:t>overview</a:t>
            </a:r>
            <a:r>
              <a:rPr lang="ko-KR" altLang="en-US" dirty="0"/>
              <a:t> </a:t>
            </a:r>
            <a:endParaRPr lang="pt-PT" altLang="ko-KR" dirty="0"/>
          </a:p>
          <a:p>
            <a:r>
              <a:rPr lang="pt-PT" sz="2000" dirty="0" smtClean="0"/>
              <a:t>Maximum </a:t>
            </a:r>
            <a:r>
              <a:rPr lang="pt-PT" sz="2000" dirty="0"/>
              <a:t>Security Architecture - on-premises</a:t>
            </a:r>
            <a:endParaRPr lang="en-US" sz="2000" dirty="0"/>
          </a:p>
        </p:txBody>
      </p:sp>
      <p:sp>
        <p:nvSpPr>
          <p:cNvPr id="106" name="TextBox 105"/>
          <p:cNvSpPr txBox="1"/>
          <p:nvPr/>
        </p:nvSpPr>
        <p:spPr>
          <a:xfrm>
            <a:off x="6087351" y="2748715"/>
            <a:ext cx="986167" cy="276999"/>
          </a:xfrm>
          <a:prstGeom prst="rect">
            <a:avLst/>
          </a:prstGeom>
          <a:noFill/>
        </p:spPr>
        <p:txBody>
          <a:bodyPr wrap="none" rtlCol="0">
            <a:spAutoFit/>
          </a:bodyPr>
          <a:lstStyle/>
          <a:p>
            <a:r>
              <a:rPr lang="en-US" altLang="ko-KR" sz="1200" b="1" dirty="0" smtClean="0">
                <a:solidFill>
                  <a:schemeClr val="bg1"/>
                </a:solidFill>
              </a:rPr>
              <a:t>VPD &amp; OLS</a:t>
            </a:r>
            <a:endParaRPr lang="ko-KR" altLang="en-US" sz="1200" b="1" dirty="0">
              <a:solidFill>
                <a:schemeClr val="bg1"/>
              </a:solidFill>
            </a:endParaRPr>
          </a:p>
        </p:txBody>
      </p:sp>
    </p:spTree>
    <p:extLst>
      <p:ext uri="{BB962C8B-B14F-4D97-AF65-F5344CB8AC3E}">
        <p14:creationId xmlns:p14="http://schemas.microsoft.com/office/powerpoint/2010/main" val="399224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40</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164101" cy="369332"/>
          </a:xfrm>
          <a:prstGeom prst="rect">
            <a:avLst/>
          </a:prstGeom>
          <a:noFill/>
        </p:spPr>
        <p:txBody>
          <a:bodyPr wrap="none" rtlCol="0">
            <a:spAutoFit/>
          </a:bodyPr>
          <a:lstStyle/>
          <a:p>
            <a:r>
              <a:rPr lang="ko-KR" altLang="en-US" dirty="0" smtClean="0"/>
              <a:t>진행 순서</a:t>
            </a:r>
            <a:endParaRPr lang="ko-KR" altLang="en-US" dirty="0"/>
          </a:p>
        </p:txBody>
      </p:sp>
      <p:sp>
        <p:nvSpPr>
          <p:cNvPr id="2" name="TextBox 1"/>
          <p:cNvSpPr txBox="1"/>
          <p:nvPr/>
        </p:nvSpPr>
        <p:spPr>
          <a:xfrm>
            <a:off x="675699" y="1825933"/>
            <a:ext cx="1359668" cy="707886"/>
          </a:xfrm>
          <a:prstGeom prst="rect">
            <a:avLst/>
          </a:prstGeom>
          <a:noFill/>
        </p:spPr>
        <p:txBody>
          <a:bodyPr wrap="none" rtlCol="0">
            <a:spAutoFit/>
          </a:bodyPr>
          <a:lstStyle/>
          <a:p>
            <a:pPr algn="ctr"/>
            <a:r>
              <a:rPr lang="en-US" altLang="ko-KR" sz="2000" b="1" dirty="0" smtClean="0"/>
              <a:t>1.  Owner</a:t>
            </a:r>
            <a:r>
              <a:rPr lang="ko-KR" altLang="en-US" sz="2000" b="1" dirty="0" smtClean="0"/>
              <a:t> </a:t>
            </a:r>
            <a:endParaRPr lang="en-US" altLang="ko-KR" sz="2000" b="1" dirty="0" smtClean="0"/>
          </a:p>
          <a:p>
            <a:pPr algn="ctr"/>
            <a:r>
              <a:rPr lang="ko-KR" altLang="en-US" sz="2000" b="1" dirty="0" smtClean="0"/>
              <a:t>계정 생성</a:t>
            </a:r>
            <a:endParaRPr lang="ko-KR" altLang="en-US" sz="2000" b="1" dirty="0"/>
          </a:p>
        </p:txBody>
      </p:sp>
      <p:sp>
        <p:nvSpPr>
          <p:cNvPr id="10" name="TextBox 9"/>
          <p:cNvSpPr txBox="1"/>
          <p:nvPr/>
        </p:nvSpPr>
        <p:spPr>
          <a:xfrm>
            <a:off x="2901831" y="1873375"/>
            <a:ext cx="1284326" cy="707886"/>
          </a:xfrm>
          <a:prstGeom prst="rect">
            <a:avLst/>
          </a:prstGeom>
          <a:noFill/>
        </p:spPr>
        <p:txBody>
          <a:bodyPr wrap="none" rtlCol="0">
            <a:spAutoFit/>
          </a:bodyPr>
          <a:lstStyle/>
          <a:p>
            <a:pPr algn="ctr"/>
            <a:r>
              <a:rPr lang="en-US" altLang="ko-KR" sz="2000" b="1" dirty="0" smtClean="0"/>
              <a:t>2. </a:t>
            </a:r>
            <a:r>
              <a:rPr lang="ko-KR" altLang="en-US" sz="2000" b="1" dirty="0" smtClean="0"/>
              <a:t>데이터 </a:t>
            </a:r>
            <a:endParaRPr lang="en-US" altLang="ko-KR" sz="2000" b="1" dirty="0" smtClean="0"/>
          </a:p>
          <a:p>
            <a:pPr algn="ctr"/>
            <a:r>
              <a:rPr lang="ko-KR" altLang="en-US" sz="2000" b="1" dirty="0" smtClean="0"/>
              <a:t>로딩</a:t>
            </a:r>
            <a:endParaRPr lang="ko-KR" altLang="en-US" sz="2000" b="1" dirty="0"/>
          </a:p>
        </p:txBody>
      </p:sp>
      <p:sp>
        <p:nvSpPr>
          <p:cNvPr id="11" name="TextBox 10"/>
          <p:cNvSpPr txBox="1"/>
          <p:nvPr/>
        </p:nvSpPr>
        <p:spPr>
          <a:xfrm>
            <a:off x="4688727" y="1809411"/>
            <a:ext cx="1988686" cy="707886"/>
          </a:xfrm>
          <a:prstGeom prst="rect">
            <a:avLst/>
          </a:prstGeom>
          <a:noFill/>
        </p:spPr>
        <p:txBody>
          <a:bodyPr wrap="none" rtlCol="0">
            <a:spAutoFit/>
          </a:bodyPr>
          <a:lstStyle/>
          <a:p>
            <a:pPr algn="ctr"/>
            <a:r>
              <a:rPr lang="en-US" altLang="ko-KR" sz="2000" b="1" dirty="0" smtClean="0"/>
              <a:t>3. Application </a:t>
            </a:r>
          </a:p>
          <a:p>
            <a:pPr algn="ctr"/>
            <a:r>
              <a:rPr lang="ko-KR" altLang="en-US" sz="2000" b="1" dirty="0" smtClean="0"/>
              <a:t>계정 생성</a:t>
            </a:r>
            <a:endParaRPr lang="ko-KR" altLang="en-US" sz="2000" b="1" dirty="0"/>
          </a:p>
        </p:txBody>
      </p:sp>
      <p:sp>
        <p:nvSpPr>
          <p:cNvPr id="14" name="TextBox 13"/>
          <p:cNvSpPr txBox="1"/>
          <p:nvPr/>
        </p:nvSpPr>
        <p:spPr>
          <a:xfrm>
            <a:off x="1072263" y="3286140"/>
            <a:ext cx="1911394" cy="707886"/>
          </a:xfrm>
          <a:prstGeom prst="rect">
            <a:avLst/>
          </a:prstGeom>
          <a:noFill/>
        </p:spPr>
        <p:txBody>
          <a:bodyPr wrap="square" rtlCol="0">
            <a:spAutoFit/>
          </a:bodyPr>
          <a:lstStyle/>
          <a:p>
            <a:pPr algn="ctr"/>
            <a:r>
              <a:rPr lang="en-US" altLang="ko-KR" sz="2000" b="1" dirty="0" smtClean="0"/>
              <a:t>4. Application Context </a:t>
            </a:r>
            <a:r>
              <a:rPr lang="ko-KR" altLang="en-US" sz="2000" b="1" dirty="0" smtClean="0"/>
              <a:t>생성</a:t>
            </a:r>
            <a:endParaRPr lang="ko-KR" altLang="en-US" sz="2000" b="1" dirty="0"/>
          </a:p>
        </p:txBody>
      </p:sp>
      <p:sp>
        <p:nvSpPr>
          <p:cNvPr id="15" name="TextBox 14"/>
          <p:cNvSpPr txBox="1"/>
          <p:nvPr/>
        </p:nvSpPr>
        <p:spPr>
          <a:xfrm>
            <a:off x="6305365" y="3302379"/>
            <a:ext cx="2315057" cy="707886"/>
          </a:xfrm>
          <a:prstGeom prst="rect">
            <a:avLst/>
          </a:prstGeom>
          <a:noFill/>
        </p:spPr>
        <p:txBody>
          <a:bodyPr wrap="none" rtlCol="0">
            <a:spAutoFit/>
          </a:bodyPr>
          <a:lstStyle/>
          <a:p>
            <a:pPr algn="ctr"/>
            <a:r>
              <a:rPr lang="en-US" altLang="ko-KR" sz="2000" b="1" dirty="0" smtClean="0"/>
              <a:t>6. Policy</a:t>
            </a:r>
            <a:r>
              <a:rPr lang="ko-KR" altLang="en-US" sz="2000" b="1" dirty="0" smtClean="0"/>
              <a:t> </a:t>
            </a:r>
            <a:r>
              <a:rPr lang="en-US" altLang="ko-KR" sz="2000" b="1" dirty="0" smtClean="0"/>
              <a:t>function</a:t>
            </a:r>
          </a:p>
          <a:p>
            <a:pPr algn="ctr"/>
            <a:r>
              <a:rPr lang="ko-KR" altLang="en-US" sz="2000" b="1" dirty="0" smtClean="0"/>
              <a:t>생성</a:t>
            </a:r>
            <a:endParaRPr lang="ko-KR" altLang="en-US" sz="2000" b="1" dirty="0"/>
          </a:p>
        </p:txBody>
      </p:sp>
      <p:sp>
        <p:nvSpPr>
          <p:cNvPr id="16" name="TextBox 15"/>
          <p:cNvSpPr txBox="1"/>
          <p:nvPr/>
        </p:nvSpPr>
        <p:spPr>
          <a:xfrm>
            <a:off x="3689243" y="3258671"/>
            <a:ext cx="2049344" cy="707886"/>
          </a:xfrm>
          <a:prstGeom prst="rect">
            <a:avLst/>
          </a:prstGeom>
          <a:noFill/>
        </p:spPr>
        <p:txBody>
          <a:bodyPr wrap="none" rtlCol="0">
            <a:spAutoFit/>
          </a:bodyPr>
          <a:lstStyle/>
          <a:p>
            <a:pPr algn="ctr"/>
            <a:r>
              <a:rPr lang="en-US" altLang="ko-KR" sz="2000" b="1" dirty="0" smtClean="0"/>
              <a:t>5. Policy</a:t>
            </a:r>
            <a:r>
              <a:rPr lang="ko-KR" altLang="en-US" sz="2000" b="1" dirty="0" smtClean="0"/>
              <a:t> </a:t>
            </a:r>
            <a:r>
              <a:rPr lang="en-US" altLang="ko-KR" sz="2000" b="1" dirty="0" smtClean="0"/>
              <a:t>group</a:t>
            </a:r>
          </a:p>
          <a:p>
            <a:pPr algn="ctr"/>
            <a:r>
              <a:rPr lang="ko-KR" altLang="en-US" sz="2000" b="1" dirty="0" smtClean="0"/>
              <a:t>생성</a:t>
            </a:r>
            <a:endParaRPr lang="ko-KR" altLang="en-US" sz="2000" b="1" dirty="0"/>
          </a:p>
        </p:txBody>
      </p:sp>
      <p:sp>
        <p:nvSpPr>
          <p:cNvPr id="17" name="TextBox 16"/>
          <p:cNvSpPr txBox="1"/>
          <p:nvPr/>
        </p:nvSpPr>
        <p:spPr>
          <a:xfrm>
            <a:off x="10430127" y="5087090"/>
            <a:ext cx="1298753" cy="400110"/>
          </a:xfrm>
          <a:prstGeom prst="rect">
            <a:avLst/>
          </a:prstGeom>
          <a:noFill/>
        </p:spPr>
        <p:txBody>
          <a:bodyPr wrap="none" rtlCol="0">
            <a:spAutoFit/>
          </a:bodyPr>
          <a:lstStyle/>
          <a:p>
            <a:pPr algn="ctr"/>
            <a:r>
              <a:rPr lang="en-US" altLang="ko-KR" sz="2000" b="1" dirty="0" smtClean="0"/>
              <a:t>11. </a:t>
            </a:r>
            <a:r>
              <a:rPr lang="ko-KR" altLang="en-US" sz="2000" b="1" dirty="0" smtClean="0"/>
              <a:t>테스트</a:t>
            </a:r>
            <a:endParaRPr lang="ko-KR" altLang="en-US" sz="2000" b="1" dirty="0"/>
          </a:p>
        </p:txBody>
      </p:sp>
      <p:sp>
        <p:nvSpPr>
          <p:cNvPr id="8" name="오른쪽 화살표 7"/>
          <p:cNvSpPr/>
          <p:nvPr/>
        </p:nvSpPr>
        <p:spPr>
          <a:xfrm>
            <a:off x="2366249" y="2038559"/>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4196871" y="2022037"/>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3266071" y="3498766"/>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른쪽 화살표 19"/>
          <p:cNvSpPr/>
          <p:nvPr/>
        </p:nvSpPr>
        <p:spPr>
          <a:xfrm>
            <a:off x="5819615" y="3542608"/>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오른쪽 화살표 20"/>
          <p:cNvSpPr/>
          <p:nvPr/>
        </p:nvSpPr>
        <p:spPr>
          <a:xfrm>
            <a:off x="8682315" y="3571774"/>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꺾인 연결선 22"/>
          <p:cNvCxnSpPr>
            <a:stCxn id="11" idx="3"/>
            <a:endCxn id="14" idx="1"/>
          </p:cNvCxnSpPr>
          <p:nvPr/>
        </p:nvCxnSpPr>
        <p:spPr>
          <a:xfrm flipH="1">
            <a:off x="1072263" y="2163354"/>
            <a:ext cx="5605150" cy="1476729"/>
          </a:xfrm>
          <a:prstGeom prst="bentConnector5">
            <a:avLst>
              <a:gd name="adj1" fmla="val -4078"/>
              <a:gd name="adj2" fmla="val 50000"/>
              <a:gd name="adj3" fmla="val 104078"/>
            </a:avLst>
          </a:prstGeom>
          <a:ln w="47625">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오른쪽 화살표 29"/>
          <p:cNvSpPr/>
          <p:nvPr/>
        </p:nvSpPr>
        <p:spPr>
          <a:xfrm>
            <a:off x="3570540" y="5110275"/>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963051" y="505876"/>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
        <p:nvSpPr>
          <p:cNvPr id="4" name="직사각형 3"/>
          <p:cNvSpPr/>
          <p:nvPr/>
        </p:nvSpPr>
        <p:spPr>
          <a:xfrm>
            <a:off x="9353497" y="3104782"/>
            <a:ext cx="1930485" cy="1015663"/>
          </a:xfrm>
          <a:prstGeom prst="rect">
            <a:avLst/>
          </a:prstGeom>
        </p:spPr>
        <p:txBody>
          <a:bodyPr wrap="square">
            <a:spAutoFit/>
          </a:bodyPr>
          <a:lstStyle/>
          <a:p>
            <a:r>
              <a:rPr lang="en-US" altLang="ko-KR" sz="2000" b="1" dirty="0" smtClean="0"/>
              <a:t>7. Driving </a:t>
            </a:r>
            <a:r>
              <a:rPr lang="en-US" altLang="ko-KR" sz="2000" b="1" dirty="0"/>
              <a:t>Application context </a:t>
            </a:r>
            <a:r>
              <a:rPr lang="ko-KR" altLang="en-US" sz="2000" b="1" dirty="0"/>
              <a:t>생성</a:t>
            </a:r>
          </a:p>
        </p:txBody>
      </p:sp>
      <p:sp>
        <p:nvSpPr>
          <p:cNvPr id="28" name="직사각형 27"/>
          <p:cNvSpPr/>
          <p:nvPr/>
        </p:nvSpPr>
        <p:spPr>
          <a:xfrm>
            <a:off x="1012164" y="4631746"/>
            <a:ext cx="2716755" cy="1015663"/>
          </a:xfrm>
          <a:prstGeom prst="rect">
            <a:avLst/>
          </a:prstGeom>
        </p:spPr>
        <p:txBody>
          <a:bodyPr wrap="square">
            <a:spAutoFit/>
          </a:bodyPr>
          <a:lstStyle/>
          <a:p>
            <a:r>
              <a:rPr lang="en-US" altLang="ko-KR" sz="2000" b="1" dirty="0" smtClean="0"/>
              <a:t>8. Driving </a:t>
            </a:r>
            <a:r>
              <a:rPr lang="en-US" altLang="ko-KR" sz="2000" b="1" dirty="0"/>
              <a:t>Application </a:t>
            </a:r>
            <a:r>
              <a:rPr lang="en-US" altLang="ko-KR" sz="2000" b="1" dirty="0" smtClean="0"/>
              <a:t>Context</a:t>
            </a:r>
          </a:p>
          <a:p>
            <a:r>
              <a:rPr lang="en-US" altLang="ko-KR" sz="2000" b="1" dirty="0" smtClean="0"/>
              <a:t>Policy</a:t>
            </a:r>
            <a:r>
              <a:rPr lang="ko-KR" altLang="en-US" sz="2000" b="1" dirty="0" smtClean="0"/>
              <a:t>에</a:t>
            </a:r>
            <a:r>
              <a:rPr lang="en-US" altLang="ko-KR" sz="2000" b="1" dirty="0" smtClean="0"/>
              <a:t> </a:t>
            </a:r>
            <a:r>
              <a:rPr lang="ko-KR" altLang="en-US" sz="2000" b="1" dirty="0" smtClean="0"/>
              <a:t>추가</a:t>
            </a:r>
            <a:endParaRPr lang="ko-KR" altLang="en-US" sz="2000" b="1" dirty="0"/>
          </a:p>
        </p:txBody>
      </p:sp>
      <p:sp>
        <p:nvSpPr>
          <p:cNvPr id="29" name="직사각형 28"/>
          <p:cNvSpPr/>
          <p:nvPr/>
        </p:nvSpPr>
        <p:spPr>
          <a:xfrm>
            <a:off x="4112597" y="4850552"/>
            <a:ext cx="2716755" cy="1015663"/>
          </a:xfrm>
          <a:prstGeom prst="rect">
            <a:avLst/>
          </a:prstGeom>
        </p:spPr>
        <p:txBody>
          <a:bodyPr wrap="square">
            <a:spAutoFit/>
          </a:bodyPr>
          <a:lstStyle/>
          <a:p>
            <a:r>
              <a:rPr lang="en-US" altLang="ko-KR" sz="2000" b="1" dirty="0" smtClean="0"/>
              <a:t>9. Application Context </a:t>
            </a:r>
            <a:r>
              <a:rPr lang="ko-KR" altLang="en-US" sz="2000" b="1" dirty="0" smtClean="0"/>
              <a:t>위한 </a:t>
            </a:r>
            <a:r>
              <a:rPr lang="en-US" altLang="ko-KR" sz="2000" b="1" dirty="0" smtClean="0"/>
              <a:t>Trigger </a:t>
            </a:r>
            <a:r>
              <a:rPr lang="ko-KR" altLang="en-US" sz="2000" b="1" dirty="0" smtClean="0"/>
              <a:t>생성</a:t>
            </a:r>
            <a:endParaRPr lang="ko-KR" altLang="en-US" sz="2000" b="1" dirty="0"/>
          </a:p>
        </p:txBody>
      </p:sp>
      <p:sp>
        <p:nvSpPr>
          <p:cNvPr id="31" name="오른쪽 화살표 30"/>
          <p:cNvSpPr/>
          <p:nvPr/>
        </p:nvSpPr>
        <p:spPr>
          <a:xfrm>
            <a:off x="6923753" y="5151551"/>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꺾인 연결선 31"/>
          <p:cNvCxnSpPr>
            <a:stCxn id="4" idx="3"/>
            <a:endCxn id="28" idx="1"/>
          </p:cNvCxnSpPr>
          <p:nvPr/>
        </p:nvCxnSpPr>
        <p:spPr>
          <a:xfrm flipH="1">
            <a:off x="1012164" y="3612614"/>
            <a:ext cx="10271818" cy="1526964"/>
          </a:xfrm>
          <a:prstGeom prst="bentConnector5">
            <a:avLst>
              <a:gd name="adj1" fmla="val -2226"/>
              <a:gd name="adj2" fmla="val 50000"/>
              <a:gd name="adj3" fmla="val 102226"/>
            </a:avLst>
          </a:prstGeom>
          <a:ln w="47625">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7374502" y="4933202"/>
            <a:ext cx="2716755" cy="707886"/>
          </a:xfrm>
          <a:prstGeom prst="rect">
            <a:avLst/>
          </a:prstGeom>
        </p:spPr>
        <p:txBody>
          <a:bodyPr wrap="square">
            <a:spAutoFit/>
          </a:bodyPr>
          <a:lstStyle/>
          <a:p>
            <a:pPr algn="ctr"/>
            <a:r>
              <a:rPr lang="en-US" altLang="ko-KR" sz="2000" b="1" dirty="0" smtClean="0"/>
              <a:t>10. Policy Function</a:t>
            </a:r>
            <a:r>
              <a:rPr lang="ko-KR" altLang="en-US" sz="2000" b="1" dirty="0" smtClean="0"/>
              <a:t>을 </a:t>
            </a:r>
            <a:r>
              <a:rPr lang="en-US" altLang="ko-KR" sz="2000" b="1" dirty="0" smtClean="0"/>
              <a:t>Policy Group</a:t>
            </a:r>
            <a:r>
              <a:rPr lang="ko-KR" altLang="en-US" sz="2000" b="1" dirty="0" smtClean="0"/>
              <a:t>에 등록</a:t>
            </a:r>
            <a:endParaRPr lang="ko-KR" altLang="en-US" sz="2000" b="1" dirty="0"/>
          </a:p>
        </p:txBody>
      </p:sp>
      <p:sp>
        <p:nvSpPr>
          <p:cNvPr id="34" name="오른쪽 화살표 33"/>
          <p:cNvSpPr/>
          <p:nvPr/>
        </p:nvSpPr>
        <p:spPr>
          <a:xfrm>
            <a:off x="10056230" y="5160658"/>
            <a:ext cx="472161"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765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41</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3461204" cy="369332"/>
          </a:xfrm>
          <a:prstGeom prst="rect">
            <a:avLst/>
          </a:prstGeom>
          <a:noFill/>
        </p:spPr>
        <p:txBody>
          <a:bodyPr wrap="none" rtlCol="0">
            <a:spAutoFit/>
          </a:bodyPr>
          <a:lstStyle/>
          <a:p>
            <a:r>
              <a:rPr lang="en-US" altLang="ko-KR" dirty="0" smtClean="0"/>
              <a:t>Owner</a:t>
            </a:r>
            <a:r>
              <a:rPr lang="ko-KR" altLang="en-US" dirty="0" smtClean="0"/>
              <a:t> 계정 생성 및 데이터 로딩</a:t>
            </a:r>
            <a:endParaRPr lang="ko-KR" altLang="en-US" dirty="0"/>
          </a:p>
        </p:txBody>
      </p:sp>
      <p:sp>
        <p:nvSpPr>
          <p:cNvPr id="9" name="TextBox 8"/>
          <p:cNvSpPr txBox="1"/>
          <p:nvPr/>
        </p:nvSpPr>
        <p:spPr>
          <a:xfrm>
            <a:off x="628720" y="1420259"/>
            <a:ext cx="2948243" cy="369332"/>
          </a:xfrm>
          <a:prstGeom prst="rect">
            <a:avLst/>
          </a:prstGeom>
          <a:noFill/>
        </p:spPr>
        <p:txBody>
          <a:bodyPr wrap="none" rtlCol="0">
            <a:spAutoFit/>
          </a:bodyPr>
          <a:lstStyle/>
          <a:p>
            <a:r>
              <a:rPr lang="ko-KR" altLang="en-US" dirty="0" smtClean="0"/>
              <a:t>앞장의 실습 준비 자료 참조</a:t>
            </a:r>
            <a:endParaRPr lang="ko-KR" altLang="en-US" dirty="0"/>
          </a:p>
        </p:txBody>
      </p:sp>
      <p:sp>
        <p:nvSpPr>
          <p:cNvPr id="7" name="직사각형 6"/>
          <p:cNvSpPr/>
          <p:nvPr/>
        </p:nvSpPr>
        <p:spPr>
          <a:xfrm>
            <a:off x="8076647" y="606829"/>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248801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42</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3014671" cy="369332"/>
          </a:xfrm>
          <a:prstGeom prst="rect">
            <a:avLst/>
          </a:prstGeom>
          <a:noFill/>
        </p:spPr>
        <p:txBody>
          <a:bodyPr wrap="none" rtlCol="0">
            <a:spAutoFit/>
          </a:bodyPr>
          <a:lstStyle/>
          <a:p>
            <a:r>
              <a:rPr lang="en-US" altLang="ko-KR" dirty="0"/>
              <a:t>4</a:t>
            </a:r>
            <a:r>
              <a:rPr lang="en-US" altLang="ko-KR" dirty="0" smtClean="0"/>
              <a:t>. Application Context </a:t>
            </a:r>
            <a:r>
              <a:rPr lang="ko-KR" altLang="en-US" dirty="0" smtClean="0"/>
              <a:t>생성</a:t>
            </a:r>
            <a:endParaRPr lang="ko-KR" altLang="en-US" dirty="0"/>
          </a:p>
        </p:txBody>
      </p:sp>
      <p:sp>
        <p:nvSpPr>
          <p:cNvPr id="3" name="직사각형 2"/>
          <p:cNvSpPr/>
          <p:nvPr/>
        </p:nvSpPr>
        <p:spPr>
          <a:xfrm>
            <a:off x="770311" y="1384741"/>
            <a:ext cx="8157557" cy="4616648"/>
          </a:xfrm>
          <a:prstGeom prst="rect">
            <a:avLst/>
          </a:prstGeom>
        </p:spPr>
        <p:txBody>
          <a:bodyPr wrap="square">
            <a:spAutoFit/>
          </a:bodyPr>
          <a:lstStyle/>
          <a:p>
            <a:r>
              <a:rPr lang="ko-KR" altLang="en-US" sz="1400" dirty="0" err="1"/>
              <a:t>conn</a:t>
            </a:r>
            <a:r>
              <a:rPr lang="ko-KR" altLang="en-US" sz="1400" dirty="0"/>
              <a:t> </a:t>
            </a:r>
            <a:r>
              <a:rPr lang="ko-KR" altLang="en-US" sz="1400" dirty="0" err="1" smtClean="0"/>
              <a:t>appuser</a:t>
            </a:r>
            <a:r>
              <a:rPr lang="ko-KR" altLang="en-US" sz="1400" dirty="0" smtClean="0"/>
              <a:t>/welcome1</a:t>
            </a:r>
            <a:r>
              <a:rPr lang="en-US" altLang="ko-KR" sz="1400" dirty="0" smtClean="0"/>
              <a:t>@</a:t>
            </a:r>
            <a:r>
              <a:rPr lang="en-US" altLang="ko-KR" sz="1400" dirty="0" err="1" smtClean="0"/>
              <a:t>pdbxx</a:t>
            </a:r>
            <a:endParaRPr lang="ko-KR" altLang="en-US" sz="1400" dirty="0"/>
          </a:p>
          <a:p>
            <a:endParaRPr lang="ko-KR" altLang="en-US" sz="1400" dirty="0"/>
          </a:p>
          <a:p>
            <a:r>
              <a:rPr lang="ko-KR" altLang="en-US" sz="1400" dirty="0"/>
              <a:t>CREATE OR REPLACE CONTEXT </a:t>
            </a:r>
            <a:r>
              <a:rPr lang="ko-KR" altLang="en-US" sz="1400" dirty="0" err="1">
                <a:solidFill>
                  <a:schemeClr val="accent1"/>
                </a:solidFill>
              </a:rPr>
              <a:t>datazone_ctx</a:t>
            </a:r>
            <a:r>
              <a:rPr lang="ko-KR" altLang="en-US" sz="1400" dirty="0"/>
              <a:t> USING </a:t>
            </a:r>
            <a:r>
              <a:rPr lang="ko-KR" altLang="en-US" sz="1400" dirty="0" err="1">
                <a:solidFill>
                  <a:schemeClr val="accent1"/>
                </a:solidFill>
              </a:rPr>
              <a:t>datazone_ctx_pkg</a:t>
            </a:r>
            <a:r>
              <a:rPr lang="ko-KR" altLang="en-US" sz="1400" dirty="0">
                <a:solidFill>
                  <a:schemeClr val="accent1"/>
                </a:solidFill>
              </a:rPr>
              <a:t>;</a:t>
            </a:r>
          </a:p>
          <a:p>
            <a:endParaRPr lang="ko-KR" altLang="en-US" sz="1400" dirty="0"/>
          </a:p>
          <a:p>
            <a:r>
              <a:rPr lang="ko-KR" altLang="en-US" sz="1400" dirty="0"/>
              <a:t>CREATE OR REPLACE PACKAGE </a:t>
            </a:r>
            <a:r>
              <a:rPr lang="ko-KR" altLang="en-US" sz="1400" dirty="0" err="1">
                <a:solidFill>
                  <a:schemeClr val="accent1"/>
                </a:solidFill>
              </a:rPr>
              <a:t>datazone_ctx_pkg</a:t>
            </a:r>
            <a:r>
              <a:rPr lang="ko-KR" altLang="en-US" sz="1400" dirty="0"/>
              <a:t> IS </a:t>
            </a:r>
          </a:p>
          <a:p>
            <a:r>
              <a:rPr lang="ko-KR" altLang="en-US" sz="1400" dirty="0"/>
              <a:t>  PROCEDURE </a:t>
            </a:r>
            <a:r>
              <a:rPr lang="ko-KR" altLang="en-US" sz="1400" dirty="0" err="1"/>
              <a:t>set_datazone</a:t>
            </a:r>
            <a:r>
              <a:rPr lang="ko-KR" altLang="en-US" sz="1400" dirty="0"/>
              <a:t>;</a:t>
            </a:r>
          </a:p>
          <a:p>
            <a:r>
              <a:rPr lang="ko-KR" altLang="en-US" sz="1400" dirty="0"/>
              <a:t> END;</a:t>
            </a:r>
          </a:p>
          <a:p>
            <a:r>
              <a:rPr lang="ko-KR" altLang="en-US" sz="1400" dirty="0"/>
              <a:t>/</a:t>
            </a:r>
          </a:p>
          <a:p>
            <a:r>
              <a:rPr lang="ko-KR" altLang="en-US" sz="1400" dirty="0"/>
              <a:t>CREATE OR REPLACE PACKAGE BODY </a:t>
            </a:r>
            <a:r>
              <a:rPr lang="ko-KR" altLang="en-US" sz="1400" dirty="0" err="1"/>
              <a:t>datazone_ctx_pkg</a:t>
            </a:r>
            <a:r>
              <a:rPr lang="ko-KR" altLang="en-US" sz="1400" dirty="0"/>
              <a:t> IS</a:t>
            </a:r>
          </a:p>
          <a:p>
            <a:r>
              <a:rPr lang="ko-KR" altLang="en-US" sz="1400" dirty="0"/>
              <a:t>  PROCEDURE </a:t>
            </a:r>
            <a:r>
              <a:rPr lang="ko-KR" altLang="en-US" sz="1400" dirty="0" err="1"/>
              <a:t>set_datazone</a:t>
            </a:r>
            <a:endParaRPr lang="ko-KR" altLang="en-US" sz="1400" dirty="0"/>
          </a:p>
          <a:p>
            <a:r>
              <a:rPr lang="ko-KR" altLang="en-US" sz="1400" dirty="0"/>
              <a:t>  AS</a:t>
            </a:r>
          </a:p>
          <a:p>
            <a:r>
              <a:rPr lang="ko-KR" altLang="en-US" sz="1400" dirty="0"/>
              <a:t>    </a:t>
            </a:r>
            <a:r>
              <a:rPr lang="ko-KR" altLang="en-US" sz="1400" dirty="0" err="1"/>
              <a:t>datazone</a:t>
            </a:r>
            <a:r>
              <a:rPr lang="ko-KR" altLang="en-US" sz="1400" dirty="0"/>
              <a:t> varchar2(20);</a:t>
            </a:r>
          </a:p>
          <a:p>
            <a:r>
              <a:rPr lang="ko-KR" altLang="en-US" sz="1400" dirty="0"/>
              <a:t>  BEGIN</a:t>
            </a:r>
          </a:p>
          <a:p>
            <a:r>
              <a:rPr lang="ko-KR" altLang="en-US" sz="1400" dirty="0"/>
              <a:t>     SELECT </a:t>
            </a:r>
            <a:r>
              <a:rPr lang="ko-KR" altLang="en-US" sz="1400" dirty="0" err="1"/>
              <a:t>data_zone</a:t>
            </a:r>
            <a:r>
              <a:rPr lang="ko-KR" altLang="en-US" sz="1400" dirty="0"/>
              <a:t> INTO </a:t>
            </a:r>
            <a:r>
              <a:rPr lang="ko-KR" altLang="en-US" sz="1400" dirty="0" err="1"/>
              <a:t>datazone</a:t>
            </a:r>
            <a:r>
              <a:rPr lang="ko-KR" altLang="en-US" sz="1400" dirty="0"/>
              <a:t> FROM </a:t>
            </a:r>
            <a:r>
              <a:rPr lang="ko-KR" altLang="en-US" sz="1400" dirty="0" err="1"/>
              <a:t>handson.account_t</a:t>
            </a:r>
            <a:endParaRPr lang="ko-KR" altLang="en-US" sz="1400" dirty="0"/>
          </a:p>
          <a:p>
            <a:r>
              <a:rPr lang="ko-KR" altLang="en-US" sz="1400" dirty="0"/>
              <a:t>        WHERE </a:t>
            </a:r>
            <a:r>
              <a:rPr lang="ko-KR" altLang="en-US" sz="1400" dirty="0" err="1"/>
              <a:t>acct_id</a:t>
            </a:r>
            <a:r>
              <a:rPr lang="ko-KR" altLang="en-US" sz="1400" dirty="0"/>
              <a:t> = SYS_CONTEXT</a:t>
            </a:r>
            <a:r>
              <a:rPr lang="ko-KR" altLang="en-US" sz="1400" dirty="0" smtClean="0"/>
              <a:t>(</a:t>
            </a:r>
            <a:r>
              <a:rPr lang="en-US" altLang="ko-KR" sz="1400" dirty="0" smtClean="0"/>
              <a:t>'</a:t>
            </a:r>
            <a:r>
              <a:rPr lang="ko-KR" altLang="en-US" sz="1400" dirty="0" smtClean="0"/>
              <a:t>USERENV</a:t>
            </a:r>
            <a:r>
              <a:rPr lang="en-US" altLang="ko-KR" sz="1400" dirty="0" smtClean="0"/>
              <a:t>'</a:t>
            </a:r>
            <a:r>
              <a:rPr lang="ko-KR" altLang="en-US" sz="1400" dirty="0" smtClean="0"/>
              <a:t>, </a:t>
            </a:r>
            <a:r>
              <a:rPr lang="en-US" altLang="ko-KR" sz="1400" dirty="0" smtClean="0"/>
              <a:t>'</a:t>
            </a:r>
            <a:r>
              <a:rPr lang="ko-KR" altLang="en-US" sz="1400" dirty="0" smtClean="0"/>
              <a:t>SESSION_USER</a:t>
            </a:r>
            <a:r>
              <a:rPr lang="en-US" altLang="ko-KR" sz="1400" dirty="0" smtClean="0"/>
              <a:t>'</a:t>
            </a:r>
            <a:r>
              <a:rPr lang="ko-KR" altLang="en-US" sz="1400" dirty="0" smtClean="0"/>
              <a:t>);</a:t>
            </a:r>
            <a:endParaRPr lang="ko-KR" altLang="en-US" sz="1400" dirty="0"/>
          </a:p>
          <a:p>
            <a:r>
              <a:rPr lang="ko-KR" altLang="en-US" sz="1400" dirty="0"/>
              <a:t>        </a:t>
            </a:r>
            <a:r>
              <a:rPr lang="ko-KR" altLang="en-US" sz="1400" dirty="0">
                <a:solidFill>
                  <a:schemeClr val="accent1"/>
                </a:solidFill>
              </a:rPr>
              <a:t>DBMS_SESSION.SET_CONTEXT</a:t>
            </a:r>
            <a:r>
              <a:rPr lang="ko-KR" altLang="en-US" sz="1400" dirty="0" smtClean="0">
                <a:solidFill>
                  <a:schemeClr val="accent1"/>
                </a:solidFill>
              </a:rPr>
              <a:t>(</a:t>
            </a:r>
            <a:r>
              <a:rPr lang="en-US" altLang="ko-KR" sz="1400" dirty="0" smtClean="0">
                <a:solidFill>
                  <a:schemeClr val="accent1"/>
                </a:solidFill>
              </a:rPr>
              <a:t>'</a:t>
            </a:r>
            <a:r>
              <a:rPr lang="ko-KR" altLang="en-US" sz="1400" dirty="0" err="1" smtClean="0">
                <a:solidFill>
                  <a:schemeClr val="accent1"/>
                </a:solidFill>
              </a:rPr>
              <a:t>datazone_ctx</a:t>
            </a:r>
            <a:r>
              <a:rPr lang="en-US" altLang="ko-KR" sz="1400" dirty="0" smtClean="0">
                <a:solidFill>
                  <a:schemeClr val="accent1"/>
                </a:solidFill>
              </a:rPr>
              <a:t>'</a:t>
            </a:r>
            <a:r>
              <a:rPr lang="ko-KR" altLang="en-US" sz="1400" dirty="0" smtClean="0">
                <a:solidFill>
                  <a:schemeClr val="accent1"/>
                </a:solidFill>
              </a:rPr>
              <a:t>, </a:t>
            </a:r>
            <a:r>
              <a:rPr lang="en-US" altLang="ko-KR" sz="1400" dirty="0" smtClean="0">
                <a:solidFill>
                  <a:schemeClr val="accent1"/>
                </a:solidFill>
              </a:rPr>
              <a:t>'</a:t>
            </a:r>
            <a:r>
              <a:rPr lang="ko-KR" altLang="en-US" sz="1400" dirty="0" err="1" smtClean="0">
                <a:solidFill>
                  <a:schemeClr val="accent1"/>
                </a:solidFill>
              </a:rPr>
              <a:t>data_zone</a:t>
            </a:r>
            <a:r>
              <a:rPr lang="en-US" altLang="ko-KR" sz="1400" dirty="0" smtClean="0">
                <a:solidFill>
                  <a:schemeClr val="accent1"/>
                </a:solidFill>
              </a:rPr>
              <a:t>'</a:t>
            </a:r>
            <a:r>
              <a:rPr lang="ko-KR" altLang="en-US" sz="1400" dirty="0" smtClean="0">
                <a:solidFill>
                  <a:schemeClr val="accent1"/>
                </a:solidFill>
              </a:rPr>
              <a:t>, </a:t>
            </a:r>
            <a:r>
              <a:rPr lang="ko-KR" altLang="en-US" sz="1400" dirty="0" err="1">
                <a:solidFill>
                  <a:schemeClr val="accent1"/>
                </a:solidFill>
              </a:rPr>
              <a:t>datazone</a:t>
            </a:r>
            <a:r>
              <a:rPr lang="ko-KR" altLang="en-US" sz="1400" dirty="0">
                <a:solidFill>
                  <a:schemeClr val="accent1"/>
                </a:solidFill>
              </a:rPr>
              <a:t>);</a:t>
            </a:r>
          </a:p>
          <a:p>
            <a:r>
              <a:rPr lang="ko-KR" altLang="en-US" sz="1400" dirty="0"/>
              <a:t>  EXCEPTION</a:t>
            </a:r>
          </a:p>
          <a:p>
            <a:r>
              <a:rPr lang="ko-KR" altLang="en-US" sz="1400" dirty="0"/>
              <a:t>   WHEN NO_DATA_FOUND THEN NULL;</a:t>
            </a:r>
          </a:p>
          <a:p>
            <a:r>
              <a:rPr lang="ko-KR" altLang="en-US" sz="1400" dirty="0"/>
              <a:t>  END </a:t>
            </a:r>
            <a:r>
              <a:rPr lang="ko-KR" altLang="en-US" sz="1400" dirty="0" err="1"/>
              <a:t>set_datazone</a:t>
            </a:r>
            <a:r>
              <a:rPr lang="ko-KR" altLang="en-US" sz="1400" dirty="0"/>
              <a:t>;</a:t>
            </a:r>
          </a:p>
          <a:p>
            <a:r>
              <a:rPr lang="ko-KR" altLang="en-US" sz="1400" dirty="0"/>
              <a:t>END;</a:t>
            </a:r>
          </a:p>
          <a:p>
            <a:r>
              <a:rPr lang="ko-KR" altLang="en-US" sz="1400" dirty="0"/>
              <a:t>/</a:t>
            </a:r>
          </a:p>
        </p:txBody>
      </p:sp>
      <p:sp>
        <p:nvSpPr>
          <p:cNvPr id="4" name="직사각형 3"/>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15083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43</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232534" cy="369332"/>
          </a:xfrm>
          <a:prstGeom prst="rect">
            <a:avLst/>
          </a:prstGeom>
          <a:noFill/>
        </p:spPr>
        <p:txBody>
          <a:bodyPr wrap="none" rtlCol="0">
            <a:spAutoFit/>
          </a:bodyPr>
          <a:lstStyle/>
          <a:p>
            <a:r>
              <a:rPr lang="en-US" altLang="ko-KR" dirty="0" smtClean="0"/>
              <a:t>5. Policy group </a:t>
            </a:r>
            <a:r>
              <a:rPr lang="ko-KR" altLang="en-US" dirty="0" smtClean="0"/>
              <a:t>생성</a:t>
            </a:r>
            <a:endParaRPr lang="ko-KR" altLang="en-US" dirty="0"/>
          </a:p>
        </p:txBody>
      </p:sp>
      <p:sp>
        <p:nvSpPr>
          <p:cNvPr id="3" name="직사각형 2"/>
          <p:cNvSpPr/>
          <p:nvPr/>
        </p:nvSpPr>
        <p:spPr>
          <a:xfrm>
            <a:off x="770311" y="1384741"/>
            <a:ext cx="8157557" cy="3754874"/>
          </a:xfrm>
          <a:prstGeom prst="rect">
            <a:avLst/>
          </a:prstGeom>
        </p:spPr>
        <p:txBody>
          <a:bodyPr wrap="square">
            <a:spAutoFit/>
          </a:bodyPr>
          <a:lstStyle/>
          <a:p>
            <a:r>
              <a:rPr lang="en-US" altLang="ko-KR" sz="1400" dirty="0"/>
              <a:t>conn </a:t>
            </a:r>
            <a:r>
              <a:rPr lang="en-US" altLang="ko-KR" sz="1400" dirty="0" err="1" smtClean="0"/>
              <a:t>appuser</a:t>
            </a:r>
            <a:r>
              <a:rPr lang="en-US" altLang="ko-KR" sz="1400" dirty="0" smtClean="0"/>
              <a:t>/welcome1@pdbxx</a:t>
            </a:r>
            <a:endParaRPr lang="en-US" altLang="ko-KR" sz="1400" dirty="0"/>
          </a:p>
          <a:p>
            <a:endParaRPr lang="en-US" altLang="ko-KR" sz="1400" dirty="0"/>
          </a:p>
          <a:p>
            <a:r>
              <a:rPr lang="en-US" altLang="ko-KR" sz="1400" dirty="0"/>
              <a:t>BEGIN</a:t>
            </a:r>
          </a:p>
          <a:p>
            <a:r>
              <a:rPr lang="en-US" altLang="ko-KR" sz="1400" dirty="0"/>
              <a:t> DBMS_RLS.CREATE_POLICY_GROUP(</a:t>
            </a:r>
          </a:p>
          <a:p>
            <a:r>
              <a:rPr lang="en-US" altLang="ko-KR" sz="1400" dirty="0"/>
              <a:t> </a:t>
            </a:r>
            <a:r>
              <a:rPr lang="en-US" altLang="ko-KR" sz="1400" dirty="0" err="1"/>
              <a:t>object_schema</a:t>
            </a:r>
            <a:r>
              <a:rPr lang="en-US" altLang="ko-KR" sz="1400" dirty="0"/>
              <a:t>   =&gt; </a:t>
            </a:r>
            <a:r>
              <a:rPr lang="en-US" altLang="ko-KR" sz="1400" dirty="0" smtClean="0"/>
              <a:t>'</a:t>
            </a:r>
            <a:r>
              <a:rPr lang="en-US" altLang="ko-KR" sz="1400" dirty="0" err="1" smtClean="0"/>
              <a:t>handson</a:t>
            </a:r>
            <a:r>
              <a:rPr lang="en-US" altLang="ko-KR" sz="1400" dirty="0" smtClean="0"/>
              <a:t>',</a:t>
            </a:r>
            <a:endParaRPr lang="en-US" altLang="ko-KR" sz="1400" dirty="0"/>
          </a:p>
          <a:p>
            <a:r>
              <a:rPr lang="en-US" altLang="ko-KR" sz="1400" dirty="0"/>
              <a:t> </a:t>
            </a:r>
            <a:r>
              <a:rPr lang="en-US" altLang="ko-KR" sz="1400" dirty="0" err="1"/>
              <a:t>object_name</a:t>
            </a:r>
            <a:r>
              <a:rPr lang="en-US" altLang="ko-KR" sz="1400" dirty="0"/>
              <a:t>     =&gt; </a:t>
            </a:r>
            <a:r>
              <a:rPr lang="en-US" altLang="ko-KR" sz="1400" dirty="0" smtClean="0"/>
              <a:t>'</a:t>
            </a:r>
            <a:r>
              <a:rPr lang="en-US" altLang="ko-KR" sz="1400" dirty="0" err="1" smtClean="0"/>
              <a:t>evaluate_t</a:t>
            </a:r>
            <a:r>
              <a:rPr lang="en-US" altLang="ko-KR" sz="1400" dirty="0" smtClean="0"/>
              <a:t>',</a:t>
            </a:r>
            <a:endParaRPr lang="en-US" altLang="ko-KR" sz="1400" dirty="0"/>
          </a:p>
          <a:p>
            <a:r>
              <a:rPr lang="en-US" altLang="ko-KR" sz="1400" dirty="0"/>
              <a:t> </a:t>
            </a:r>
            <a:r>
              <a:rPr lang="en-US" altLang="ko-KR" sz="1400" dirty="0" err="1"/>
              <a:t>policy_group</a:t>
            </a:r>
            <a:r>
              <a:rPr lang="en-US" altLang="ko-KR" sz="1400" dirty="0"/>
              <a:t>    =&gt; </a:t>
            </a:r>
            <a:r>
              <a:rPr lang="en-US" altLang="ko-KR" sz="1400" dirty="0" smtClean="0">
                <a:solidFill>
                  <a:schemeClr val="accent1"/>
                </a:solidFill>
              </a:rPr>
              <a:t>'</a:t>
            </a:r>
            <a:r>
              <a:rPr lang="en-US" altLang="ko-KR" sz="1400" dirty="0" err="1" smtClean="0">
                <a:solidFill>
                  <a:schemeClr val="accent1"/>
                </a:solidFill>
              </a:rPr>
              <a:t>sosok_group</a:t>
            </a:r>
            <a:r>
              <a:rPr lang="en-US" altLang="ko-KR" sz="1400" dirty="0" smtClean="0"/>
              <a:t>');</a:t>
            </a:r>
            <a:endParaRPr lang="en-US" altLang="ko-KR" sz="1400" dirty="0"/>
          </a:p>
          <a:p>
            <a:r>
              <a:rPr lang="en-US" altLang="ko-KR" sz="1400" dirty="0"/>
              <a:t>END;</a:t>
            </a:r>
          </a:p>
          <a:p>
            <a:r>
              <a:rPr lang="en-US" altLang="ko-KR" sz="1400" dirty="0"/>
              <a:t>/</a:t>
            </a:r>
          </a:p>
          <a:p>
            <a:endParaRPr lang="en-US" altLang="ko-KR" sz="1400" dirty="0"/>
          </a:p>
          <a:p>
            <a:r>
              <a:rPr lang="en-US" altLang="ko-KR" sz="1400" dirty="0"/>
              <a:t>BEGIN</a:t>
            </a:r>
          </a:p>
          <a:p>
            <a:r>
              <a:rPr lang="en-US" altLang="ko-KR" sz="1400" dirty="0"/>
              <a:t> DBMS_RLS.CREATE_POLICY_GROUP(</a:t>
            </a:r>
          </a:p>
          <a:p>
            <a:r>
              <a:rPr lang="en-US" altLang="ko-KR" sz="1400" dirty="0"/>
              <a:t> </a:t>
            </a:r>
            <a:r>
              <a:rPr lang="en-US" altLang="ko-KR" sz="1400" dirty="0" err="1"/>
              <a:t>object_schema</a:t>
            </a:r>
            <a:r>
              <a:rPr lang="en-US" altLang="ko-KR" sz="1400" dirty="0"/>
              <a:t>   =&gt; </a:t>
            </a:r>
            <a:r>
              <a:rPr lang="en-US" altLang="ko-KR" sz="1400" dirty="0" smtClean="0"/>
              <a:t>'</a:t>
            </a:r>
            <a:r>
              <a:rPr lang="en-US" altLang="ko-KR" sz="1400" dirty="0" err="1" smtClean="0"/>
              <a:t>handson</a:t>
            </a:r>
            <a:r>
              <a:rPr lang="en-US" altLang="ko-KR" sz="1400" dirty="0" smtClean="0"/>
              <a:t>',</a:t>
            </a:r>
            <a:endParaRPr lang="en-US" altLang="ko-KR" sz="1400" dirty="0"/>
          </a:p>
          <a:p>
            <a:r>
              <a:rPr lang="en-US" altLang="ko-KR" sz="1400" dirty="0"/>
              <a:t> </a:t>
            </a:r>
            <a:r>
              <a:rPr lang="en-US" altLang="ko-KR" sz="1400" dirty="0" err="1"/>
              <a:t>object_name</a:t>
            </a:r>
            <a:r>
              <a:rPr lang="en-US" altLang="ko-KR" sz="1400" dirty="0"/>
              <a:t>     =&gt; </a:t>
            </a:r>
            <a:r>
              <a:rPr lang="en-US" altLang="ko-KR" sz="1400" dirty="0" smtClean="0"/>
              <a:t>'</a:t>
            </a:r>
            <a:r>
              <a:rPr lang="en-US" altLang="ko-KR" sz="1400" dirty="0" err="1" smtClean="0"/>
              <a:t>evaluate_t</a:t>
            </a:r>
            <a:r>
              <a:rPr lang="en-US" altLang="ko-KR" sz="1400" dirty="0" smtClean="0"/>
              <a:t>',</a:t>
            </a:r>
            <a:endParaRPr lang="en-US" altLang="ko-KR" sz="1400" dirty="0"/>
          </a:p>
          <a:p>
            <a:r>
              <a:rPr lang="en-US" altLang="ko-KR" sz="1400" dirty="0"/>
              <a:t> </a:t>
            </a:r>
            <a:r>
              <a:rPr lang="en-US" altLang="ko-KR" sz="1400" dirty="0" err="1"/>
              <a:t>policy_group</a:t>
            </a:r>
            <a:r>
              <a:rPr lang="en-US" altLang="ko-KR" sz="1400" dirty="0"/>
              <a:t>    =&gt; </a:t>
            </a:r>
            <a:r>
              <a:rPr lang="en-US" altLang="ko-KR" sz="1400" dirty="0" smtClean="0">
                <a:solidFill>
                  <a:schemeClr val="accent1"/>
                </a:solidFill>
              </a:rPr>
              <a:t>'</a:t>
            </a:r>
            <a:r>
              <a:rPr lang="en-US" altLang="ko-KR" sz="1400" dirty="0" err="1" smtClean="0">
                <a:solidFill>
                  <a:schemeClr val="accent1"/>
                </a:solidFill>
              </a:rPr>
              <a:t>sb_group</a:t>
            </a:r>
            <a:r>
              <a:rPr lang="en-US" altLang="ko-KR" sz="1400" dirty="0" smtClean="0"/>
              <a:t>');</a:t>
            </a:r>
            <a:endParaRPr lang="en-US" altLang="ko-KR" sz="1400" dirty="0"/>
          </a:p>
          <a:p>
            <a:r>
              <a:rPr lang="en-US" altLang="ko-KR" sz="1400" dirty="0"/>
              <a:t>END;</a:t>
            </a:r>
          </a:p>
          <a:p>
            <a:r>
              <a:rPr lang="en-US" altLang="ko-KR" sz="1400" dirty="0"/>
              <a:t>/</a:t>
            </a:r>
            <a:endParaRPr lang="ko-KR" altLang="en-US" sz="1400" dirty="0"/>
          </a:p>
        </p:txBody>
      </p:sp>
      <p:sp>
        <p:nvSpPr>
          <p:cNvPr id="7" name="직사각형 6"/>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38165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44</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2500556" cy="369332"/>
          </a:xfrm>
          <a:prstGeom prst="rect">
            <a:avLst/>
          </a:prstGeom>
          <a:noFill/>
        </p:spPr>
        <p:txBody>
          <a:bodyPr wrap="none" rtlCol="0">
            <a:spAutoFit/>
          </a:bodyPr>
          <a:lstStyle/>
          <a:p>
            <a:r>
              <a:rPr lang="en-US" altLang="ko-KR" dirty="0"/>
              <a:t>6</a:t>
            </a:r>
            <a:r>
              <a:rPr lang="en-US" altLang="ko-KR" dirty="0" smtClean="0"/>
              <a:t>. Policy function</a:t>
            </a:r>
            <a:r>
              <a:rPr lang="ko-KR" altLang="en-US" dirty="0" smtClean="0"/>
              <a:t> 생성</a:t>
            </a:r>
            <a:endParaRPr lang="ko-KR" altLang="en-US" dirty="0"/>
          </a:p>
        </p:txBody>
      </p:sp>
      <p:sp>
        <p:nvSpPr>
          <p:cNvPr id="3" name="직사각형 2"/>
          <p:cNvSpPr/>
          <p:nvPr/>
        </p:nvSpPr>
        <p:spPr>
          <a:xfrm>
            <a:off x="675987" y="1200075"/>
            <a:ext cx="9662161" cy="2492990"/>
          </a:xfrm>
          <a:prstGeom prst="rect">
            <a:avLst/>
          </a:prstGeom>
        </p:spPr>
        <p:txBody>
          <a:bodyPr wrap="square">
            <a:spAutoFit/>
          </a:bodyPr>
          <a:lstStyle/>
          <a:p>
            <a:r>
              <a:rPr lang="en-US" altLang="ko-KR" sz="1200" dirty="0"/>
              <a:t>conn </a:t>
            </a:r>
            <a:r>
              <a:rPr lang="en-US" altLang="ko-KR" sz="1200" dirty="0" err="1" smtClean="0"/>
              <a:t>appuser</a:t>
            </a:r>
            <a:r>
              <a:rPr lang="en-US" altLang="ko-KR" sz="1200" dirty="0" smtClean="0"/>
              <a:t>/welcome1@pdbxx</a:t>
            </a:r>
            <a:endParaRPr lang="en-US" altLang="ko-KR" sz="1200" dirty="0"/>
          </a:p>
          <a:p>
            <a:endParaRPr lang="en-US" altLang="ko-KR" sz="1200" dirty="0"/>
          </a:p>
          <a:p>
            <a:r>
              <a:rPr lang="en-US" altLang="ko-KR" sz="1200" dirty="0"/>
              <a:t>CREATE OR REPLACE FUNCTION </a:t>
            </a:r>
            <a:r>
              <a:rPr lang="en-US" altLang="ko-KR" sz="1200" dirty="0" err="1">
                <a:solidFill>
                  <a:schemeClr val="accent1"/>
                </a:solidFill>
              </a:rPr>
              <a:t>vpd_function_sosok_group</a:t>
            </a:r>
            <a:r>
              <a:rPr lang="en-US" altLang="ko-KR" sz="1200" dirty="0">
                <a:solidFill>
                  <a:schemeClr val="accent1"/>
                </a:solidFill>
              </a:rPr>
              <a:t> </a:t>
            </a:r>
          </a:p>
          <a:p>
            <a:r>
              <a:rPr lang="en-US" altLang="ko-KR" sz="1200" dirty="0"/>
              <a:t> (schema in varchar2, tab in varchar2) return varchar2 </a:t>
            </a:r>
          </a:p>
          <a:p>
            <a:r>
              <a:rPr lang="en-US" altLang="ko-KR" sz="1200" dirty="0"/>
              <a:t> as predicate  varchar2(1000) default NULL ;</a:t>
            </a:r>
          </a:p>
          <a:p>
            <a:r>
              <a:rPr lang="en-US" altLang="ko-KR" sz="1200" dirty="0"/>
              <a:t>  BEGIN</a:t>
            </a:r>
          </a:p>
          <a:p>
            <a:r>
              <a:rPr lang="en-US" altLang="ko-KR" sz="1200" dirty="0"/>
              <a:t>   IF LOWER(SYS_CONTEXT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a:t>
            </a:r>
            <a:r>
              <a:rPr lang="en-US" altLang="ko-KR" sz="1200" dirty="0" smtClean="0"/>
              <a:t>')) </a:t>
            </a:r>
            <a:r>
              <a:rPr lang="en-US" altLang="ko-KR" sz="1200" dirty="0"/>
              <a:t>= </a:t>
            </a:r>
            <a:r>
              <a:rPr lang="en-US" altLang="ko-KR" sz="1200" dirty="0" smtClean="0"/>
              <a:t>'</a:t>
            </a:r>
            <a:r>
              <a:rPr lang="en-US" altLang="ko-KR" sz="1200" dirty="0" err="1" smtClean="0"/>
              <a:t>sosok_group</a:t>
            </a:r>
            <a:r>
              <a:rPr lang="en-US" altLang="ko-KR" sz="1200" dirty="0" smtClean="0"/>
              <a:t>' </a:t>
            </a:r>
            <a:endParaRPr lang="en-US" altLang="ko-KR" sz="1200" dirty="0"/>
          </a:p>
          <a:p>
            <a:r>
              <a:rPr lang="en-US" altLang="ko-KR" sz="1200" dirty="0"/>
              <a:t>      THEN predicate := </a:t>
            </a:r>
            <a:r>
              <a:rPr lang="en-US" altLang="ko-KR" sz="1200" dirty="0" smtClean="0"/>
              <a:t>'</a:t>
            </a:r>
            <a:r>
              <a:rPr lang="en-US" altLang="ko-KR" sz="1200" dirty="0" err="1" smtClean="0"/>
              <a:t>emp_sosok_cd</a:t>
            </a:r>
            <a:r>
              <a:rPr lang="en-US" altLang="ko-KR" sz="1200" dirty="0" smtClean="0"/>
              <a:t> </a:t>
            </a:r>
            <a:r>
              <a:rPr lang="en-US" altLang="ko-KR" sz="1200" dirty="0"/>
              <a:t>= SYS_CONTEXT</a:t>
            </a:r>
            <a:r>
              <a:rPr lang="en-US" altLang="ko-KR" sz="1200" dirty="0" smtClean="0"/>
              <a:t>(''datazone_</a:t>
            </a:r>
            <a:r>
              <a:rPr lang="en-US" altLang="ko-KR" sz="1200" dirty="0" err="1" smtClean="0"/>
              <a:t>ctx</a:t>
            </a:r>
            <a:r>
              <a:rPr lang="en-US" altLang="ko-KR" sz="1200" dirty="0" smtClean="0"/>
              <a:t>'',''</a:t>
            </a:r>
            <a:r>
              <a:rPr lang="en-US" altLang="ko-KR" sz="1200" dirty="0" err="1" smtClean="0"/>
              <a:t>data_zone</a:t>
            </a:r>
            <a:r>
              <a:rPr lang="en-US" altLang="ko-KR" sz="1200" dirty="0" smtClean="0"/>
              <a:t>'')'; </a:t>
            </a:r>
            <a:endParaRPr lang="en-US" altLang="ko-KR" sz="1200" dirty="0"/>
          </a:p>
          <a:p>
            <a:r>
              <a:rPr lang="en-US" altLang="ko-KR" sz="1200" dirty="0"/>
              <a:t>   ELSE Null;</a:t>
            </a:r>
          </a:p>
          <a:p>
            <a:r>
              <a:rPr lang="en-US" altLang="ko-KR" sz="1200" dirty="0"/>
              <a:t>  END IF;</a:t>
            </a:r>
          </a:p>
          <a:p>
            <a:r>
              <a:rPr lang="en-US" altLang="ko-KR" sz="1200" dirty="0"/>
              <a:t>  RETURN predicate;</a:t>
            </a:r>
          </a:p>
          <a:p>
            <a:r>
              <a:rPr lang="en-US" altLang="ko-KR" sz="1200" dirty="0"/>
              <a:t>END;</a:t>
            </a:r>
          </a:p>
          <a:p>
            <a:r>
              <a:rPr lang="en-US" altLang="ko-KR" sz="1200" dirty="0" smtClean="0"/>
              <a:t>/</a:t>
            </a:r>
            <a:endParaRPr lang="en-US" altLang="ko-KR" sz="1200" dirty="0"/>
          </a:p>
        </p:txBody>
      </p:sp>
      <p:sp>
        <p:nvSpPr>
          <p:cNvPr id="7" name="직사각형 6"/>
          <p:cNvSpPr/>
          <p:nvPr/>
        </p:nvSpPr>
        <p:spPr>
          <a:xfrm>
            <a:off x="675987" y="3903924"/>
            <a:ext cx="10587758" cy="2308324"/>
          </a:xfrm>
          <a:prstGeom prst="rect">
            <a:avLst/>
          </a:prstGeom>
        </p:spPr>
        <p:txBody>
          <a:bodyPr wrap="square">
            <a:spAutoFit/>
          </a:bodyPr>
          <a:lstStyle/>
          <a:p>
            <a:r>
              <a:rPr lang="en-US" altLang="ko-KR" sz="1200" dirty="0" smtClean="0"/>
              <a:t>CREATE </a:t>
            </a:r>
            <a:r>
              <a:rPr lang="en-US" altLang="ko-KR" sz="1200" dirty="0"/>
              <a:t>OR REPLACE FUNCTION </a:t>
            </a:r>
            <a:r>
              <a:rPr lang="en-US" altLang="ko-KR" sz="1200" dirty="0" err="1"/>
              <a:t>vpd_function_sb_group</a:t>
            </a:r>
            <a:r>
              <a:rPr lang="en-US" altLang="ko-KR" sz="1200" dirty="0"/>
              <a:t> </a:t>
            </a:r>
          </a:p>
          <a:p>
            <a:r>
              <a:rPr lang="en-US" altLang="ko-KR" sz="1200" dirty="0"/>
              <a:t> (schema in varchar2, tab in varchar2) return varchar2 as </a:t>
            </a:r>
          </a:p>
          <a:p>
            <a:r>
              <a:rPr lang="en-US" altLang="ko-KR" sz="1200" dirty="0"/>
              <a:t>  predicate  varchar2(2000) default NULL;</a:t>
            </a:r>
          </a:p>
          <a:p>
            <a:r>
              <a:rPr lang="en-US" altLang="ko-KR" sz="1200" dirty="0"/>
              <a:t>  BEGIN</a:t>
            </a:r>
          </a:p>
          <a:p>
            <a:r>
              <a:rPr lang="en-US" altLang="ko-KR" sz="1200" dirty="0"/>
              <a:t>   IF LOWER(SYS_CONTEXT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a:t>
            </a:r>
            <a:r>
              <a:rPr lang="en-US" altLang="ko-KR" sz="1200" dirty="0" smtClean="0"/>
              <a:t>')) </a:t>
            </a:r>
            <a:r>
              <a:rPr lang="en-US" altLang="ko-KR" sz="1200" dirty="0"/>
              <a:t>= </a:t>
            </a:r>
            <a:r>
              <a:rPr lang="en-US" altLang="ko-KR" sz="1200" dirty="0" smtClean="0"/>
              <a:t>'</a:t>
            </a:r>
            <a:r>
              <a:rPr lang="en-US" altLang="ko-KR" sz="1200" dirty="0" err="1" smtClean="0"/>
              <a:t>sb_group</a:t>
            </a:r>
            <a:r>
              <a:rPr lang="en-US" altLang="ko-KR" sz="1200" dirty="0" smtClean="0"/>
              <a:t>' </a:t>
            </a:r>
            <a:endParaRPr lang="en-US" altLang="ko-KR" sz="1200" dirty="0"/>
          </a:p>
          <a:p>
            <a:r>
              <a:rPr lang="en-US" altLang="ko-KR" sz="1200" dirty="0"/>
              <a:t>   </a:t>
            </a:r>
            <a:r>
              <a:rPr lang="en-US" altLang="ko-KR" sz="1200" dirty="0">
                <a:solidFill>
                  <a:schemeClr val="accent1"/>
                </a:solidFill>
              </a:rPr>
              <a:t> THEN predicate := </a:t>
            </a:r>
            <a:r>
              <a:rPr lang="en-US" altLang="ko-KR" sz="1200" dirty="0" smtClean="0">
                <a:solidFill>
                  <a:schemeClr val="accent1"/>
                </a:solidFill>
              </a:rPr>
              <a:t>'</a:t>
            </a:r>
            <a:r>
              <a:rPr lang="en-US" altLang="ko-KR" sz="1200" dirty="0" err="1" smtClean="0">
                <a:solidFill>
                  <a:schemeClr val="accent1"/>
                </a:solidFill>
              </a:rPr>
              <a:t>emp_sb_cd</a:t>
            </a:r>
            <a:r>
              <a:rPr lang="en-US" altLang="ko-KR" sz="1200" dirty="0" smtClean="0">
                <a:solidFill>
                  <a:schemeClr val="accent1"/>
                </a:solidFill>
              </a:rPr>
              <a:t> </a:t>
            </a:r>
            <a:r>
              <a:rPr lang="en-US" altLang="ko-KR" sz="1200" dirty="0">
                <a:solidFill>
                  <a:schemeClr val="accent1"/>
                </a:solidFill>
              </a:rPr>
              <a:t>= </a:t>
            </a:r>
            <a:r>
              <a:rPr lang="en-US" altLang="ko-KR" sz="1200" dirty="0"/>
              <a:t>SUBSTR(SYS_CONTEXT</a:t>
            </a:r>
            <a:r>
              <a:rPr lang="en-US" altLang="ko-KR" sz="1200" dirty="0" smtClean="0"/>
              <a:t>(''datazone_</a:t>
            </a:r>
            <a:r>
              <a:rPr lang="en-US" altLang="ko-KR" sz="1200" dirty="0" err="1" smtClean="0"/>
              <a:t>ctx</a:t>
            </a:r>
            <a:r>
              <a:rPr lang="en-US" altLang="ko-KR" sz="1200" dirty="0" smtClean="0"/>
              <a:t>'',''</a:t>
            </a:r>
            <a:r>
              <a:rPr lang="en-US" altLang="ko-KR" sz="1200" dirty="0" err="1" smtClean="0"/>
              <a:t>data_zone</a:t>
            </a:r>
            <a:r>
              <a:rPr lang="en-US" altLang="ko-KR" sz="1200" dirty="0" smtClean="0"/>
              <a:t>''),</a:t>
            </a:r>
            <a:r>
              <a:rPr lang="en-US" altLang="ko-KR" sz="1200" dirty="0"/>
              <a:t>3,3) and </a:t>
            </a:r>
          </a:p>
          <a:p>
            <a:r>
              <a:rPr lang="en-US" altLang="ko-KR" sz="1200" dirty="0"/>
              <a:t>    </a:t>
            </a:r>
            <a:r>
              <a:rPr lang="en-US" altLang="ko-KR" sz="1200" dirty="0" err="1"/>
              <a:t>emp_sosok_cd</a:t>
            </a:r>
            <a:r>
              <a:rPr lang="en-US" altLang="ko-KR" sz="1200" dirty="0"/>
              <a:t> = SUBSTR(SYS_CONTEXT</a:t>
            </a:r>
            <a:r>
              <a:rPr lang="en-US" altLang="ko-KR" sz="1200" dirty="0" smtClean="0"/>
              <a:t>(''datazone_</a:t>
            </a:r>
            <a:r>
              <a:rPr lang="en-US" altLang="ko-KR" sz="1200" dirty="0" err="1" smtClean="0"/>
              <a:t>ctx</a:t>
            </a:r>
            <a:r>
              <a:rPr lang="en-US" altLang="ko-KR" sz="1200" dirty="0" smtClean="0"/>
              <a:t>'',''</a:t>
            </a:r>
            <a:r>
              <a:rPr lang="en-US" altLang="ko-KR" sz="1200" dirty="0" err="1" smtClean="0"/>
              <a:t>data_zone</a:t>
            </a:r>
            <a:r>
              <a:rPr lang="en-US" altLang="ko-KR" sz="1200" dirty="0" smtClean="0"/>
              <a:t>''),</a:t>
            </a:r>
            <a:r>
              <a:rPr lang="en-US" altLang="ko-KR" sz="1200" dirty="0"/>
              <a:t>1,2</a:t>
            </a:r>
            <a:r>
              <a:rPr lang="en-US" altLang="ko-KR" sz="1200" dirty="0" smtClean="0"/>
              <a:t>)';</a:t>
            </a:r>
            <a:endParaRPr lang="en-US" altLang="ko-KR" sz="1200" dirty="0"/>
          </a:p>
          <a:p>
            <a:r>
              <a:rPr lang="en-US" altLang="ko-KR" sz="1200" dirty="0"/>
              <a:t>   ELSE Null;</a:t>
            </a:r>
          </a:p>
          <a:p>
            <a:r>
              <a:rPr lang="en-US" altLang="ko-KR" sz="1200" dirty="0"/>
              <a:t>  END IF;</a:t>
            </a:r>
          </a:p>
          <a:p>
            <a:r>
              <a:rPr lang="en-US" altLang="ko-KR" sz="1200" dirty="0"/>
              <a:t>  RETURN predicate;</a:t>
            </a:r>
          </a:p>
          <a:p>
            <a:r>
              <a:rPr lang="en-US" altLang="ko-KR" sz="1200" dirty="0"/>
              <a:t>END;</a:t>
            </a:r>
          </a:p>
          <a:p>
            <a:r>
              <a:rPr lang="en-US" altLang="ko-KR" sz="1200" dirty="0"/>
              <a:t>/</a:t>
            </a:r>
            <a:endParaRPr lang="ko-KR" altLang="en-US" sz="1200" dirty="0"/>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142244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45</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3783023" cy="369332"/>
          </a:xfrm>
          <a:prstGeom prst="rect">
            <a:avLst/>
          </a:prstGeom>
          <a:noFill/>
        </p:spPr>
        <p:txBody>
          <a:bodyPr wrap="none" rtlCol="0">
            <a:spAutoFit/>
          </a:bodyPr>
          <a:lstStyle/>
          <a:p>
            <a:r>
              <a:rPr lang="en-US" altLang="ko-KR" dirty="0"/>
              <a:t>7</a:t>
            </a:r>
            <a:r>
              <a:rPr lang="en-US" altLang="ko-KR" dirty="0" smtClean="0"/>
              <a:t>. Driving Application context </a:t>
            </a:r>
            <a:r>
              <a:rPr lang="ko-KR" altLang="en-US" dirty="0" smtClean="0"/>
              <a:t>생성</a:t>
            </a:r>
            <a:endParaRPr lang="ko-KR" altLang="en-US" dirty="0"/>
          </a:p>
        </p:txBody>
      </p:sp>
      <p:sp>
        <p:nvSpPr>
          <p:cNvPr id="3" name="직사각형 2"/>
          <p:cNvSpPr/>
          <p:nvPr/>
        </p:nvSpPr>
        <p:spPr>
          <a:xfrm>
            <a:off x="684301" y="1160840"/>
            <a:ext cx="9662161" cy="4893647"/>
          </a:xfrm>
          <a:prstGeom prst="rect">
            <a:avLst/>
          </a:prstGeom>
        </p:spPr>
        <p:txBody>
          <a:bodyPr wrap="square">
            <a:spAutoFit/>
          </a:bodyPr>
          <a:lstStyle/>
          <a:p>
            <a:r>
              <a:rPr lang="en-US" altLang="ko-KR" sz="1200" dirty="0"/>
              <a:t>conn </a:t>
            </a:r>
            <a:r>
              <a:rPr lang="en-US" altLang="ko-KR" sz="1200" dirty="0" err="1" smtClean="0"/>
              <a:t>appuser</a:t>
            </a:r>
            <a:r>
              <a:rPr lang="en-US" altLang="ko-KR" sz="1200" dirty="0" smtClean="0"/>
              <a:t>/welcome1@pdbxx</a:t>
            </a:r>
            <a:endParaRPr lang="en-US" altLang="ko-KR" sz="1200" dirty="0"/>
          </a:p>
          <a:p>
            <a:endParaRPr lang="en-US" altLang="ko-KR" sz="1200" dirty="0"/>
          </a:p>
          <a:p>
            <a:r>
              <a:rPr lang="en-US" altLang="ko-KR" sz="1200" dirty="0" smtClean="0"/>
              <a:t>CREATE </a:t>
            </a:r>
            <a:r>
              <a:rPr lang="en-US" altLang="ko-KR" sz="1200" dirty="0"/>
              <a:t>OR REPLACE CONTEXT </a:t>
            </a:r>
            <a:r>
              <a:rPr lang="en-US" altLang="ko-KR" sz="1200" dirty="0" err="1"/>
              <a:t>datazone_drv_ctx</a:t>
            </a:r>
            <a:r>
              <a:rPr lang="en-US" altLang="ko-KR" sz="1200" dirty="0"/>
              <a:t> USING </a:t>
            </a:r>
            <a:r>
              <a:rPr lang="en-US" altLang="ko-KR" sz="1200" dirty="0" err="1"/>
              <a:t>datazone_drv_ctx_pkg</a:t>
            </a:r>
            <a:r>
              <a:rPr lang="en-US" altLang="ko-KR" sz="1200" dirty="0"/>
              <a:t>;</a:t>
            </a:r>
          </a:p>
          <a:p>
            <a:endParaRPr lang="en-US" altLang="ko-KR" sz="1200" dirty="0"/>
          </a:p>
          <a:p>
            <a:r>
              <a:rPr lang="en-US" altLang="ko-KR" sz="1200" dirty="0"/>
              <a:t>CREATE OR REPLACE PACKAGE </a:t>
            </a:r>
            <a:r>
              <a:rPr lang="en-US" altLang="ko-KR" sz="1200" dirty="0" err="1"/>
              <a:t>datazone_drv_ctx_pkg</a:t>
            </a:r>
            <a:r>
              <a:rPr lang="en-US" altLang="ko-KR" sz="1200" dirty="0"/>
              <a:t> IS </a:t>
            </a:r>
          </a:p>
          <a:p>
            <a:r>
              <a:rPr lang="en-US" altLang="ko-KR" sz="1200" dirty="0"/>
              <a:t>  PROCEDURE </a:t>
            </a:r>
            <a:r>
              <a:rPr lang="en-US" altLang="ko-KR" sz="1200" dirty="0" err="1"/>
              <a:t>set_drv_context</a:t>
            </a:r>
            <a:r>
              <a:rPr lang="en-US" altLang="ko-KR" sz="1200" dirty="0"/>
              <a:t> (</a:t>
            </a:r>
            <a:r>
              <a:rPr lang="en-US" altLang="ko-KR" sz="1200" dirty="0" err="1"/>
              <a:t>policy_group</a:t>
            </a:r>
            <a:r>
              <a:rPr lang="en-US" altLang="ko-KR" sz="1200" dirty="0"/>
              <a:t> varchar2 default NULL);</a:t>
            </a:r>
          </a:p>
          <a:p>
            <a:r>
              <a:rPr lang="en-US" altLang="ko-KR" sz="1200" dirty="0"/>
              <a:t> END;</a:t>
            </a:r>
          </a:p>
          <a:p>
            <a:r>
              <a:rPr lang="en-US" altLang="ko-KR" sz="1200" dirty="0"/>
              <a:t>/</a:t>
            </a:r>
          </a:p>
          <a:p>
            <a:r>
              <a:rPr lang="en-US" altLang="ko-KR" sz="1200" dirty="0"/>
              <a:t>CREATE OR REPLACE PACKAGE BODY </a:t>
            </a:r>
            <a:r>
              <a:rPr lang="en-US" altLang="ko-KR" sz="1200" dirty="0" err="1"/>
              <a:t>datazone_drv_ctx_pkg</a:t>
            </a:r>
            <a:r>
              <a:rPr lang="en-US" altLang="ko-KR" sz="1200" dirty="0"/>
              <a:t> IS</a:t>
            </a:r>
          </a:p>
          <a:p>
            <a:r>
              <a:rPr lang="en-US" altLang="ko-KR" sz="1200" dirty="0"/>
              <a:t>  PROCEDURE </a:t>
            </a:r>
            <a:r>
              <a:rPr lang="en-US" altLang="ko-KR" sz="1200" dirty="0" err="1"/>
              <a:t>set_drv_context</a:t>
            </a:r>
            <a:r>
              <a:rPr lang="en-US" altLang="ko-KR" sz="1200" dirty="0"/>
              <a:t> (</a:t>
            </a:r>
            <a:r>
              <a:rPr lang="en-US" altLang="ko-KR" sz="1200" dirty="0" err="1"/>
              <a:t>policy_group</a:t>
            </a:r>
            <a:r>
              <a:rPr lang="en-US" altLang="ko-KR" sz="1200" dirty="0"/>
              <a:t> varchar2 default NULL) IS</a:t>
            </a:r>
          </a:p>
          <a:p>
            <a:r>
              <a:rPr lang="en-US" altLang="ko-KR" sz="1200" dirty="0"/>
              <a:t>  BEGIN</a:t>
            </a:r>
          </a:p>
          <a:p>
            <a:r>
              <a:rPr lang="en-US" altLang="ko-KR" sz="1200" dirty="0"/>
              <a:t>  CASE LOWER(SYS_CONTEXT</a:t>
            </a:r>
            <a:r>
              <a:rPr lang="en-US" altLang="ko-KR" sz="1200" dirty="0" smtClean="0"/>
              <a:t>('</a:t>
            </a:r>
            <a:r>
              <a:rPr lang="en-US" altLang="ko-KR" sz="1200" dirty="0" err="1" smtClean="0"/>
              <a:t>datazone_ctx</a:t>
            </a:r>
            <a:r>
              <a:rPr lang="en-US" altLang="ko-KR" sz="1200" dirty="0" smtClean="0"/>
              <a:t>', '</a:t>
            </a:r>
            <a:r>
              <a:rPr lang="en-US" altLang="ko-KR" sz="1200" dirty="0" err="1" smtClean="0"/>
              <a:t>data_zone</a:t>
            </a:r>
            <a:r>
              <a:rPr lang="en-US" altLang="ko-KR" sz="1200" dirty="0" smtClean="0"/>
              <a:t>'))</a:t>
            </a:r>
            <a:endParaRPr lang="en-US" altLang="ko-KR" sz="1200" dirty="0"/>
          </a:p>
          <a:p>
            <a:r>
              <a:rPr lang="en-US" altLang="ko-KR" sz="1200" dirty="0"/>
              <a:t>    WHEN </a:t>
            </a:r>
            <a:r>
              <a:rPr lang="en-US" altLang="ko-KR" sz="1200" dirty="0" smtClean="0"/>
              <a:t>'</a:t>
            </a:r>
            <a:r>
              <a:rPr lang="en-US" altLang="ko-KR" sz="1200" dirty="0" err="1" smtClean="0"/>
              <a:t>ar</a:t>
            </a:r>
            <a:r>
              <a:rPr lang="en-US" altLang="ko-KR" sz="1200" dirty="0" smtClean="0"/>
              <a:t>' </a:t>
            </a:r>
            <a:r>
              <a:rPr lang="en-US" altLang="ko-KR" sz="1200" dirty="0"/>
              <a:t>THEN</a:t>
            </a:r>
          </a:p>
          <a:p>
            <a:r>
              <a:rPr lang="en-US" altLang="ko-KR" sz="1200" dirty="0"/>
              <a:t>        DBMS_SESSION.SET_CONTEXT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policy_group','SOSOK_GROUP</a:t>
            </a:r>
            <a:r>
              <a:rPr lang="en-US" altLang="ko-KR" sz="1200" dirty="0" smtClean="0"/>
              <a:t>');</a:t>
            </a:r>
            <a:endParaRPr lang="en-US" altLang="ko-KR" sz="1200" dirty="0"/>
          </a:p>
          <a:p>
            <a:r>
              <a:rPr lang="en-US" altLang="ko-KR" sz="1200" dirty="0"/>
              <a:t>    WHEN </a:t>
            </a:r>
            <a:r>
              <a:rPr lang="en-US" altLang="ko-KR" sz="1200" dirty="0" smtClean="0"/>
              <a:t>'</a:t>
            </a:r>
            <a:r>
              <a:rPr lang="en-US" altLang="ko-KR" sz="1200" dirty="0" err="1" smtClean="0"/>
              <a:t>nv</a:t>
            </a:r>
            <a:r>
              <a:rPr lang="en-US" altLang="ko-KR" sz="1200" dirty="0" smtClean="0"/>
              <a:t>' </a:t>
            </a:r>
            <a:r>
              <a:rPr lang="en-US" altLang="ko-KR" sz="1200" dirty="0"/>
              <a:t>THEN</a:t>
            </a:r>
          </a:p>
          <a:p>
            <a:r>
              <a:rPr lang="en-US" altLang="ko-KR" sz="1200" dirty="0"/>
              <a:t>        DBMS_SESSION.SET_CONTEXT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policy_group','SOSOK_GROUP</a:t>
            </a:r>
            <a:r>
              <a:rPr lang="en-US" altLang="ko-KR" sz="1200" dirty="0" smtClean="0"/>
              <a:t>');</a:t>
            </a:r>
            <a:endParaRPr lang="en-US" altLang="ko-KR" sz="1200" dirty="0"/>
          </a:p>
          <a:p>
            <a:r>
              <a:rPr lang="en-US" altLang="ko-KR" sz="1200" dirty="0"/>
              <a:t>    WHEN </a:t>
            </a:r>
            <a:r>
              <a:rPr lang="en-US" altLang="ko-KR" sz="1200" dirty="0" smtClean="0"/>
              <a:t>'</a:t>
            </a:r>
            <a:r>
              <a:rPr lang="en-US" altLang="ko-KR" sz="1200" dirty="0" err="1" smtClean="0"/>
              <a:t>af</a:t>
            </a:r>
            <a:r>
              <a:rPr lang="en-US" altLang="ko-KR" sz="1200" dirty="0" smtClean="0"/>
              <a:t>' </a:t>
            </a:r>
            <a:r>
              <a:rPr lang="en-US" altLang="ko-KR" sz="1200" dirty="0"/>
              <a:t>THEN</a:t>
            </a:r>
          </a:p>
          <a:p>
            <a:r>
              <a:rPr lang="en-US" altLang="ko-KR" sz="1200" dirty="0"/>
              <a:t>        DBMS_SESSION.SET_CONTEXT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policy_group','SOSOK_GROUP</a:t>
            </a:r>
            <a:r>
              <a:rPr lang="en-US" altLang="ko-KR" sz="1200" dirty="0" smtClean="0"/>
              <a:t>');        </a:t>
            </a:r>
            <a:endParaRPr lang="en-US" altLang="ko-KR" sz="1200" dirty="0"/>
          </a:p>
          <a:p>
            <a:r>
              <a:rPr lang="en-US" altLang="ko-KR" sz="1200" dirty="0"/>
              <a:t>    WHEN </a:t>
            </a:r>
            <a:r>
              <a:rPr lang="en-US" altLang="ko-KR" sz="1200" dirty="0" smtClean="0"/>
              <a:t>'</a:t>
            </a:r>
            <a:r>
              <a:rPr lang="en-US" altLang="ko-KR" sz="1200" dirty="0" err="1" smtClean="0"/>
              <a:t>armil</a:t>
            </a:r>
            <a:r>
              <a:rPr lang="en-US" altLang="ko-KR" sz="1200" dirty="0" smtClean="0"/>
              <a:t>' </a:t>
            </a:r>
            <a:r>
              <a:rPr lang="en-US" altLang="ko-KR" sz="1200" dirty="0"/>
              <a:t>THEN</a:t>
            </a:r>
          </a:p>
          <a:p>
            <a:r>
              <a:rPr lang="en-US" altLang="ko-KR" sz="1200" dirty="0"/>
              <a:t>        DBMS_SESSION.SET_CONTEXT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policy_group','SB_GROUP</a:t>
            </a:r>
            <a:r>
              <a:rPr lang="en-US" altLang="ko-KR" sz="1200" dirty="0" smtClean="0"/>
              <a:t>');    </a:t>
            </a:r>
            <a:endParaRPr lang="en-US" altLang="ko-KR" sz="1200" dirty="0"/>
          </a:p>
          <a:p>
            <a:r>
              <a:rPr lang="en-US" altLang="ko-KR" sz="1200" dirty="0"/>
              <a:t>    WHEN </a:t>
            </a:r>
            <a:r>
              <a:rPr lang="en-US" altLang="ko-KR" sz="1200" dirty="0" smtClean="0"/>
              <a:t>'</a:t>
            </a:r>
            <a:r>
              <a:rPr lang="en-US" altLang="ko-KR" sz="1200" dirty="0" err="1" smtClean="0"/>
              <a:t>armc</a:t>
            </a:r>
            <a:r>
              <a:rPr lang="en-US" altLang="ko-KR" sz="1200" dirty="0" smtClean="0"/>
              <a:t>' </a:t>
            </a:r>
            <a:r>
              <a:rPr lang="en-US" altLang="ko-KR" sz="1200" dirty="0"/>
              <a:t>THEN</a:t>
            </a:r>
          </a:p>
          <a:p>
            <a:r>
              <a:rPr lang="en-US" altLang="ko-KR" sz="1200" dirty="0"/>
              <a:t>        DBMS_SESSION.SET_CONTEXT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policy_group','SB_GROUP</a:t>
            </a:r>
            <a:r>
              <a:rPr lang="en-US" altLang="ko-KR" sz="1200" dirty="0" smtClean="0"/>
              <a:t>');          </a:t>
            </a:r>
            <a:endParaRPr lang="en-US" altLang="ko-KR" sz="1200" dirty="0"/>
          </a:p>
          <a:p>
            <a:r>
              <a:rPr lang="en-US" altLang="ko-KR" sz="1200" dirty="0"/>
              <a:t>  END CASE;</a:t>
            </a:r>
          </a:p>
          <a:p>
            <a:r>
              <a:rPr lang="en-US" altLang="ko-KR" sz="1200" dirty="0"/>
              <a:t>  END </a:t>
            </a:r>
            <a:r>
              <a:rPr lang="en-US" altLang="ko-KR" sz="1200" dirty="0" err="1"/>
              <a:t>set_drv_context</a:t>
            </a:r>
            <a:r>
              <a:rPr lang="en-US" altLang="ko-KR" sz="1200" dirty="0"/>
              <a:t>;</a:t>
            </a:r>
          </a:p>
          <a:p>
            <a:r>
              <a:rPr lang="en-US" altLang="ko-KR" sz="1200" dirty="0"/>
              <a:t>END;</a:t>
            </a:r>
          </a:p>
          <a:p>
            <a:r>
              <a:rPr lang="en-US" altLang="ko-KR" sz="1200" dirty="0"/>
              <a:t>/</a:t>
            </a:r>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261279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46</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5151090" cy="369332"/>
          </a:xfrm>
          <a:prstGeom prst="rect">
            <a:avLst/>
          </a:prstGeom>
          <a:noFill/>
        </p:spPr>
        <p:txBody>
          <a:bodyPr wrap="none" rtlCol="0">
            <a:spAutoFit/>
          </a:bodyPr>
          <a:lstStyle/>
          <a:p>
            <a:r>
              <a:rPr lang="en-US" altLang="ko-KR" dirty="0"/>
              <a:t>8</a:t>
            </a:r>
            <a:r>
              <a:rPr lang="en-US" altLang="ko-KR" dirty="0" smtClean="0"/>
              <a:t>. Driving Application context</a:t>
            </a:r>
            <a:r>
              <a:rPr lang="ko-KR" altLang="en-US" dirty="0" smtClean="0"/>
              <a:t>를 </a:t>
            </a:r>
            <a:r>
              <a:rPr lang="en-US" altLang="ko-KR" dirty="0" smtClean="0"/>
              <a:t>context</a:t>
            </a:r>
            <a:r>
              <a:rPr lang="ko-KR" altLang="en-US" dirty="0" smtClean="0"/>
              <a:t> 에 추가</a:t>
            </a:r>
            <a:endParaRPr lang="ko-KR" altLang="en-US" dirty="0"/>
          </a:p>
        </p:txBody>
      </p:sp>
      <p:sp>
        <p:nvSpPr>
          <p:cNvPr id="3" name="직사각형 2"/>
          <p:cNvSpPr/>
          <p:nvPr/>
        </p:nvSpPr>
        <p:spPr>
          <a:xfrm>
            <a:off x="684301" y="1160840"/>
            <a:ext cx="9662161" cy="1938992"/>
          </a:xfrm>
          <a:prstGeom prst="rect">
            <a:avLst/>
          </a:prstGeom>
        </p:spPr>
        <p:txBody>
          <a:bodyPr wrap="square">
            <a:spAutoFit/>
          </a:bodyPr>
          <a:lstStyle/>
          <a:p>
            <a:r>
              <a:rPr lang="en-US" altLang="ko-KR" sz="1200" dirty="0" smtClean="0"/>
              <a:t>conn </a:t>
            </a:r>
            <a:r>
              <a:rPr lang="en-US" altLang="ko-KR" sz="1200" dirty="0" err="1"/>
              <a:t>appuser</a:t>
            </a:r>
            <a:r>
              <a:rPr lang="en-US" altLang="ko-KR" sz="1200" dirty="0"/>
              <a:t>/welcome1@pdbxx</a:t>
            </a:r>
          </a:p>
          <a:p>
            <a:endParaRPr lang="en-US" altLang="ko-KR" sz="1200" dirty="0"/>
          </a:p>
          <a:p>
            <a:r>
              <a:rPr lang="en-US" altLang="ko-KR" sz="1200" dirty="0"/>
              <a:t>BEGIN</a:t>
            </a:r>
          </a:p>
          <a:p>
            <a:r>
              <a:rPr lang="en-US" altLang="ko-KR" sz="1200" dirty="0"/>
              <a:t> DBMS_RLS.ADD_POLICY_CONTEXT(</a:t>
            </a:r>
          </a:p>
          <a:p>
            <a:r>
              <a:rPr lang="en-US" altLang="ko-KR" sz="1200" dirty="0"/>
              <a:t> </a:t>
            </a:r>
            <a:r>
              <a:rPr lang="en-US" altLang="ko-KR" sz="1200" dirty="0" err="1"/>
              <a:t>object_schema</a:t>
            </a:r>
            <a:r>
              <a:rPr lang="en-US" altLang="ko-KR" sz="1200" dirty="0"/>
              <a:t>  </a:t>
            </a:r>
            <a:r>
              <a:rPr lang="en-US" altLang="ko-KR" sz="1200" dirty="0" smtClean="0"/>
              <a:t>=&gt;'</a:t>
            </a:r>
            <a:r>
              <a:rPr lang="en-US" altLang="ko-KR" sz="1200" dirty="0" err="1" smtClean="0"/>
              <a:t>handson</a:t>
            </a:r>
            <a:r>
              <a:rPr lang="en-US" altLang="ko-KR" sz="1200" dirty="0" smtClean="0"/>
              <a:t>',</a:t>
            </a:r>
            <a:endParaRPr lang="en-US" altLang="ko-KR" sz="1200" dirty="0"/>
          </a:p>
          <a:p>
            <a:r>
              <a:rPr lang="en-US" altLang="ko-KR" sz="1200" dirty="0"/>
              <a:t> </a:t>
            </a:r>
            <a:r>
              <a:rPr lang="en-US" altLang="ko-KR" sz="1200" dirty="0" err="1"/>
              <a:t>object_name</a:t>
            </a:r>
            <a:r>
              <a:rPr lang="en-US" altLang="ko-KR" sz="1200" dirty="0"/>
              <a:t>    </a:t>
            </a:r>
            <a:r>
              <a:rPr lang="en-US" altLang="ko-KR" sz="1200" dirty="0" smtClean="0"/>
              <a:t>=&gt;'</a:t>
            </a:r>
            <a:r>
              <a:rPr lang="en-US" altLang="ko-KR" sz="1200" dirty="0" err="1" smtClean="0"/>
              <a:t>evaluate_t</a:t>
            </a:r>
            <a:r>
              <a:rPr lang="en-US" altLang="ko-KR" sz="1200" dirty="0" smtClean="0"/>
              <a:t>',</a:t>
            </a:r>
            <a:endParaRPr lang="en-US" altLang="ko-KR" sz="1200" dirty="0"/>
          </a:p>
          <a:p>
            <a:r>
              <a:rPr lang="en-US" altLang="ko-KR" sz="1200" dirty="0"/>
              <a:t> namespace      </a:t>
            </a:r>
            <a:r>
              <a:rPr lang="en-US" altLang="ko-KR" sz="1200" dirty="0" smtClean="0"/>
              <a:t>=&gt;'</a:t>
            </a:r>
            <a:r>
              <a:rPr lang="en-US" altLang="ko-KR" sz="1200" dirty="0" err="1" smtClean="0"/>
              <a:t>datazone_drv_ctx</a:t>
            </a:r>
            <a:r>
              <a:rPr lang="en-US" altLang="ko-KR" sz="1200" dirty="0" smtClean="0"/>
              <a:t>',</a:t>
            </a:r>
            <a:endParaRPr lang="en-US" altLang="ko-KR" sz="1200" dirty="0"/>
          </a:p>
          <a:p>
            <a:r>
              <a:rPr lang="en-US" altLang="ko-KR" sz="1200" dirty="0"/>
              <a:t> attribute      </a:t>
            </a:r>
            <a:r>
              <a:rPr lang="en-US" altLang="ko-KR" sz="1200" dirty="0" smtClean="0"/>
              <a:t>=&gt;'</a:t>
            </a:r>
            <a:r>
              <a:rPr lang="en-US" altLang="ko-KR" sz="1200" dirty="0" err="1" smtClean="0"/>
              <a:t>policy_group</a:t>
            </a:r>
            <a:r>
              <a:rPr lang="en-US" altLang="ko-KR" sz="1200" dirty="0" smtClean="0"/>
              <a:t>');</a:t>
            </a:r>
            <a:endParaRPr lang="en-US" altLang="ko-KR" sz="1200" dirty="0"/>
          </a:p>
          <a:p>
            <a:r>
              <a:rPr lang="en-US" altLang="ko-KR" sz="1200" dirty="0"/>
              <a:t>END;</a:t>
            </a:r>
          </a:p>
          <a:p>
            <a:r>
              <a:rPr lang="en-US" altLang="ko-KR" sz="1200" dirty="0"/>
              <a:t>/</a:t>
            </a:r>
          </a:p>
        </p:txBody>
      </p:sp>
      <p:sp>
        <p:nvSpPr>
          <p:cNvPr id="7" name="직사각형 6"/>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24295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47</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5232010" cy="369332"/>
          </a:xfrm>
          <a:prstGeom prst="rect">
            <a:avLst/>
          </a:prstGeom>
          <a:noFill/>
        </p:spPr>
        <p:txBody>
          <a:bodyPr wrap="none" rtlCol="0">
            <a:spAutoFit/>
          </a:bodyPr>
          <a:lstStyle/>
          <a:p>
            <a:r>
              <a:rPr lang="en-US" altLang="ko-KR" dirty="0" smtClean="0"/>
              <a:t>9.Driving Application context</a:t>
            </a:r>
            <a:r>
              <a:rPr lang="ko-KR" altLang="en-US" dirty="0" smtClean="0"/>
              <a:t>를 위한 </a:t>
            </a:r>
            <a:r>
              <a:rPr lang="en-US" altLang="ko-KR" dirty="0" smtClean="0"/>
              <a:t>Trigger </a:t>
            </a:r>
            <a:r>
              <a:rPr lang="ko-KR" altLang="en-US" dirty="0" smtClean="0"/>
              <a:t>생성</a:t>
            </a:r>
            <a:endParaRPr lang="ko-KR" altLang="en-US" dirty="0"/>
          </a:p>
        </p:txBody>
      </p:sp>
      <p:sp>
        <p:nvSpPr>
          <p:cNvPr id="3" name="직사각형 2"/>
          <p:cNvSpPr/>
          <p:nvPr/>
        </p:nvSpPr>
        <p:spPr>
          <a:xfrm>
            <a:off x="684301" y="1160840"/>
            <a:ext cx="9662161" cy="2739211"/>
          </a:xfrm>
          <a:prstGeom prst="rect">
            <a:avLst/>
          </a:prstGeom>
        </p:spPr>
        <p:txBody>
          <a:bodyPr wrap="square">
            <a:spAutoFit/>
          </a:bodyPr>
          <a:lstStyle/>
          <a:p>
            <a:r>
              <a:rPr lang="en-US" altLang="ko-KR" sz="1600" b="1" dirty="0" smtClean="0"/>
              <a:t>9.1 </a:t>
            </a:r>
            <a:r>
              <a:rPr lang="ko-KR" altLang="en-US" sz="1600" b="1" dirty="0" err="1" smtClean="0"/>
              <a:t>세션정보</a:t>
            </a:r>
            <a:r>
              <a:rPr lang="ko-KR" altLang="en-US" sz="1600" b="1" dirty="0" smtClean="0"/>
              <a:t> 트리거 생성</a:t>
            </a:r>
            <a:endParaRPr lang="en-US" altLang="ko-KR" sz="1600" b="1" dirty="0" smtClean="0"/>
          </a:p>
          <a:p>
            <a:endParaRPr lang="en-US" altLang="ko-KR" sz="1200" dirty="0" smtClean="0"/>
          </a:p>
          <a:p>
            <a:r>
              <a:rPr lang="en-US" altLang="ko-KR" sz="1200" dirty="0" smtClean="0"/>
              <a:t>conn </a:t>
            </a:r>
            <a:r>
              <a:rPr lang="en-US" altLang="ko-KR" sz="1200" dirty="0" err="1"/>
              <a:t>appuser</a:t>
            </a:r>
            <a:r>
              <a:rPr lang="en-US" altLang="ko-KR" sz="1200" dirty="0"/>
              <a:t>/welcome1@pdbxx</a:t>
            </a:r>
          </a:p>
          <a:p>
            <a:endParaRPr lang="en-US" altLang="ko-KR" sz="1200" dirty="0"/>
          </a:p>
          <a:p>
            <a:endParaRPr lang="en-US" altLang="ko-KR" sz="1200" dirty="0"/>
          </a:p>
          <a:p>
            <a:r>
              <a:rPr lang="en-US" altLang="ko-KR" sz="1200" dirty="0"/>
              <a:t>CREATE or REPLACE TRIGGER </a:t>
            </a:r>
            <a:r>
              <a:rPr lang="en-US" altLang="ko-KR" sz="1200" dirty="0" err="1"/>
              <a:t>set_datazone_ctx_trig</a:t>
            </a:r>
            <a:r>
              <a:rPr lang="en-US" altLang="ko-KR" sz="1200" dirty="0"/>
              <a:t> AFTER LOGON ON DATABASE</a:t>
            </a:r>
          </a:p>
          <a:p>
            <a:r>
              <a:rPr lang="en-US" altLang="ko-KR" sz="1200" dirty="0"/>
              <a:t> BEGIN</a:t>
            </a:r>
          </a:p>
          <a:p>
            <a:r>
              <a:rPr lang="en-US" altLang="ko-KR" sz="1200" dirty="0"/>
              <a:t>    </a:t>
            </a:r>
            <a:r>
              <a:rPr lang="en-US" altLang="ko-KR" sz="1200" dirty="0" err="1"/>
              <a:t>appuser.datazone_ctx_pkg.set_datazone</a:t>
            </a:r>
            <a:r>
              <a:rPr lang="en-US" altLang="ko-KR" sz="1200" dirty="0"/>
              <a:t>;</a:t>
            </a:r>
          </a:p>
          <a:p>
            <a:r>
              <a:rPr lang="en-US" altLang="ko-KR" sz="1200" dirty="0"/>
              <a:t>   EXCEPTION</a:t>
            </a:r>
          </a:p>
          <a:p>
            <a:r>
              <a:rPr lang="en-US" altLang="ko-KR" sz="1200" dirty="0"/>
              <a:t>   WHEN OTHERS THEN</a:t>
            </a:r>
          </a:p>
          <a:p>
            <a:r>
              <a:rPr lang="en-US" altLang="ko-KR" sz="1200" dirty="0"/>
              <a:t>   RAISE_APPLICATION_ERROR(</a:t>
            </a:r>
          </a:p>
          <a:p>
            <a:r>
              <a:rPr lang="en-US" altLang="ko-KR" sz="1200" dirty="0"/>
              <a:t>    -20000, </a:t>
            </a:r>
            <a:r>
              <a:rPr lang="en-US" altLang="ko-KR" sz="1200" dirty="0" smtClean="0"/>
              <a:t>'Trigger </a:t>
            </a:r>
            <a:r>
              <a:rPr lang="en-US" altLang="ko-KR" sz="1200" dirty="0" err="1"/>
              <a:t>handson.datazone_ctx_pkg.set_datazone</a:t>
            </a:r>
            <a:r>
              <a:rPr lang="en-US" altLang="ko-KR" sz="1200" dirty="0"/>
              <a:t> violation. Login denied</a:t>
            </a:r>
            <a:r>
              <a:rPr lang="en-US" altLang="ko-KR" sz="1200" dirty="0" smtClean="0"/>
              <a:t>.');</a:t>
            </a:r>
            <a:endParaRPr lang="en-US" altLang="ko-KR" sz="1200" dirty="0"/>
          </a:p>
          <a:p>
            <a:r>
              <a:rPr lang="en-US" altLang="ko-KR" sz="1200" dirty="0"/>
              <a:t> END;</a:t>
            </a:r>
          </a:p>
          <a:p>
            <a:r>
              <a:rPr lang="en-US" altLang="ko-KR" sz="1200" dirty="0"/>
              <a:t> /</a:t>
            </a:r>
          </a:p>
        </p:txBody>
      </p:sp>
      <p:sp>
        <p:nvSpPr>
          <p:cNvPr id="2" name="직사각형 1"/>
          <p:cNvSpPr/>
          <p:nvPr/>
        </p:nvSpPr>
        <p:spPr>
          <a:xfrm>
            <a:off x="684301" y="3978108"/>
            <a:ext cx="7118466" cy="1754326"/>
          </a:xfrm>
          <a:prstGeom prst="rect">
            <a:avLst/>
          </a:prstGeom>
        </p:spPr>
        <p:txBody>
          <a:bodyPr wrap="square">
            <a:spAutoFit/>
          </a:bodyPr>
          <a:lstStyle/>
          <a:p>
            <a:r>
              <a:rPr lang="ko-KR" altLang="en-US" sz="1200" dirty="0"/>
              <a:t> CREATE </a:t>
            </a:r>
            <a:r>
              <a:rPr lang="ko-KR" altLang="en-US" sz="1200" dirty="0" err="1"/>
              <a:t>or</a:t>
            </a:r>
            <a:r>
              <a:rPr lang="ko-KR" altLang="en-US" sz="1200" dirty="0"/>
              <a:t> REPLACE TRIGGER </a:t>
            </a:r>
            <a:r>
              <a:rPr lang="ko-KR" altLang="en-US" sz="1200" dirty="0" err="1"/>
              <a:t>set_datazone_drv_ctx_trig</a:t>
            </a:r>
            <a:r>
              <a:rPr lang="ko-KR" altLang="en-US" sz="1200" dirty="0"/>
              <a:t> AFTER LOGON ON DATABASE</a:t>
            </a:r>
          </a:p>
          <a:p>
            <a:r>
              <a:rPr lang="ko-KR" altLang="en-US" sz="1200" dirty="0"/>
              <a:t> BEGIN</a:t>
            </a:r>
          </a:p>
          <a:p>
            <a:r>
              <a:rPr lang="ko-KR" altLang="en-US" sz="1200" dirty="0"/>
              <a:t>    </a:t>
            </a:r>
            <a:r>
              <a:rPr lang="ko-KR" altLang="en-US" sz="1200" dirty="0" err="1"/>
              <a:t>appuser.datazone_drv_ctx_pkg.set_drv_context</a:t>
            </a:r>
            <a:r>
              <a:rPr lang="ko-KR" altLang="en-US" sz="1200" dirty="0"/>
              <a:t>;</a:t>
            </a:r>
          </a:p>
          <a:p>
            <a:r>
              <a:rPr lang="ko-KR" altLang="en-US" sz="1200" dirty="0"/>
              <a:t>  EXCEPTION</a:t>
            </a:r>
          </a:p>
          <a:p>
            <a:r>
              <a:rPr lang="ko-KR" altLang="en-US" sz="1200" dirty="0"/>
              <a:t>  WHEN OTHERS THEN</a:t>
            </a:r>
          </a:p>
          <a:p>
            <a:r>
              <a:rPr lang="ko-KR" altLang="en-US" sz="1200" dirty="0"/>
              <a:t>   RAISE_APPLICATION_ERROR(</a:t>
            </a:r>
          </a:p>
          <a:p>
            <a:r>
              <a:rPr lang="ko-KR" altLang="en-US" sz="1200" dirty="0"/>
              <a:t>    -20000, </a:t>
            </a:r>
            <a:r>
              <a:rPr lang="en-US" altLang="ko-KR" sz="1200" dirty="0" smtClean="0"/>
              <a:t>'</a:t>
            </a:r>
            <a:r>
              <a:rPr lang="ko-KR" altLang="en-US" sz="1200" dirty="0" err="1" smtClean="0"/>
              <a:t>Trigger</a:t>
            </a:r>
            <a:r>
              <a:rPr lang="ko-KR" altLang="en-US" sz="1200" dirty="0" smtClean="0"/>
              <a:t> </a:t>
            </a:r>
            <a:r>
              <a:rPr lang="ko-KR" altLang="en-US" sz="1200" dirty="0" err="1"/>
              <a:t>handson</a:t>
            </a:r>
            <a:r>
              <a:rPr lang="ko-KR" altLang="en-US" sz="1200" dirty="0" smtClean="0"/>
              <a:t>.</a:t>
            </a:r>
            <a:r>
              <a:rPr lang="ko-KR" altLang="en-US" sz="1200" dirty="0"/>
              <a:t> </a:t>
            </a:r>
            <a:r>
              <a:rPr lang="ko-KR" altLang="en-US" sz="1200" dirty="0" err="1"/>
              <a:t>datazone_drv_ctx_pkg.set_drv_context</a:t>
            </a:r>
            <a:r>
              <a:rPr lang="ko-KR" altLang="en-US" sz="1200" dirty="0" smtClean="0"/>
              <a:t> </a:t>
            </a:r>
            <a:r>
              <a:rPr lang="ko-KR" altLang="en-US" sz="1200" dirty="0" err="1"/>
              <a:t>violation</a:t>
            </a:r>
            <a:r>
              <a:rPr lang="ko-KR" altLang="en-US" sz="1200" dirty="0"/>
              <a:t>. </a:t>
            </a:r>
            <a:r>
              <a:rPr lang="ko-KR" altLang="en-US" sz="1200" dirty="0" err="1"/>
              <a:t>Login</a:t>
            </a:r>
            <a:r>
              <a:rPr lang="ko-KR" altLang="en-US" sz="1200" dirty="0"/>
              <a:t> </a:t>
            </a:r>
            <a:r>
              <a:rPr lang="ko-KR" altLang="en-US" sz="1200" dirty="0" err="1"/>
              <a:t>denied</a:t>
            </a:r>
            <a:r>
              <a:rPr lang="ko-KR" altLang="en-US" sz="1200" dirty="0" smtClean="0"/>
              <a:t>.</a:t>
            </a:r>
            <a:r>
              <a:rPr lang="en-US" altLang="ko-KR" sz="1200" dirty="0" smtClean="0"/>
              <a:t>'</a:t>
            </a:r>
            <a:r>
              <a:rPr lang="ko-KR" altLang="en-US" sz="1200" dirty="0" smtClean="0"/>
              <a:t>);</a:t>
            </a:r>
            <a:endParaRPr lang="ko-KR" altLang="en-US" sz="1200" dirty="0"/>
          </a:p>
          <a:p>
            <a:r>
              <a:rPr lang="ko-KR" altLang="en-US" sz="1200" dirty="0"/>
              <a:t> END;</a:t>
            </a:r>
          </a:p>
          <a:p>
            <a:r>
              <a:rPr lang="ko-KR" altLang="en-US" sz="1200" dirty="0"/>
              <a:t>/</a:t>
            </a:r>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26076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48</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5271956" cy="369332"/>
          </a:xfrm>
          <a:prstGeom prst="rect">
            <a:avLst/>
          </a:prstGeom>
          <a:noFill/>
        </p:spPr>
        <p:txBody>
          <a:bodyPr wrap="none" rtlCol="0">
            <a:spAutoFit/>
          </a:bodyPr>
          <a:lstStyle/>
          <a:p>
            <a:r>
              <a:rPr lang="en-US" altLang="ko-KR" dirty="0"/>
              <a:t>9.Driving Application context</a:t>
            </a:r>
            <a:r>
              <a:rPr lang="ko-KR" altLang="en-US" dirty="0"/>
              <a:t>를 위한 </a:t>
            </a:r>
            <a:r>
              <a:rPr lang="en-US" altLang="ko-KR" dirty="0"/>
              <a:t>Trigger </a:t>
            </a:r>
            <a:r>
              <a:rPr lang="ko-KR" altLang="en-US" dirty="0"/>
              <a:t>생성</a:t>
            </a:r>
          </a:p>
        </p:txBody>
      </p:sp>
      <p:sp>
        <p:nvSpPr>
          <p:cNvPr id="3" name="직사각형 2"/>
          <p:cNvSpPr/>
          <p:nvPr/>
        </p:nvSpPr>
        <p:spPr>
          <a:xfrm>
            <a:off x="684301" y="1160840"/>
            <a:ext cx="9662161" cy="3662541"/>
          </a:xfrm>
          <a:prstGeom prst="rect">
            <a:avLst/>
          </a:prstGeom>
        </p:spPr>
        <p:txBody>
          <a:bodyPr wrap="square">
            <a:spAutoFit/>
          </a:bodyPr>
          <a:lstStyle/>
          <a:p>
            <a:r>
              <a:rPr lang="en-US" altLang="ko-KR" sz="1600" b="1" dirty="0" smtClean="0"/>
              <a:t>9.2 </a:t>
            </a:r>
            <a:r>
              <a:rPr lang="ko-KR" altLang="en-US" sz="1600" b="1" dirty="0" err="1" smtClean="0"/>
              <a:t>세션정보</a:t>
            </a:r>
            <a:r>
              <a:rPr lang="ko-KR" altLang="en-US" sz="1600" b="1" dirty="0" smtClean="0"/>
              <a:t> </a:t>
            </a:r>
            <a:r>
              <a:rPr lang="ko-KR" altLang="en-US" sz="1600" b="1" dirty="0"/>
              <a:t>확인</a:t>
            </a:r>
          </a:p>
          <a:p>
            <a:endParaRPr lang="en-US" altLang="ko-KR" sz="1200" dirty="0" smtClean="0"/>
          </a:p>
          <a:p>
            <a:r>
              <a:rPr lang="en-US" altLang="ko-KR" sz="1200" dirty="0" smtClean="0"/>
              <a:t>conn </a:t>
            </a:r>
            <a:r>
              <a:rPr lang="en-US" altLang="ko-KR" sz="1200" dirty="0" err="1"/>
              <a:t>adminarmil</a:t>
            </a:r>
            <a:r>
              <a:rPr lang="en-US" altLang="ko-KR" sz="1200" dirty="0"/>
              <a:t>/welcome1@pdbxx</a:t>
            </a:r>
          </a:p>
          <a:p>
            <a:endParaRPr lang="en-US" altLang="ko-KR" sz="1200" dirty="0"/>
          </a:p>
          <a:p>
            <a:r>
              <a:rPr lang="en-US" altLang="ko-KR" sz="1200" dirty="0"/>
              <a:t>-- exec </a:t>
            </a:r>
            <a:r>
              <a:rPr lang="en-US" altLang="ko-KR" sz="1200" dirty="0" err="1"/>
              <a:t>handson.datazone_drv_ctx_pkg.set_drv_context</a:t>
            </a:r>
            <a:r>
              <a:rPr lang="en-US" altLang="ko-KR" sz="1200" dirty="0"/>
              <a:t>;</a:t>
            </a:r>
          </a:p>
          <a:p>
            <a:r>
              <a:rPr lang="en-US" altLang="ko-KR" sz="1200" dirty="0"/>
              <a:t>col </a:t>
            </a:r>
            <a:r>
              <a:rPr lang="en-US" altLang="ko-KR" sz="1200" dirty="0" err="1"/>
              <a:t>datazone</a:t>
            </a:r>
            <a:r>
              <a:rPr lang="en-US" altLang="ko-KR" sz="1200" dirty="0"/>
              <a:t> format a20</a:t>
            </a:r>
          </a:p>
          <a:p>
            <a:r>
              <a:rPr lang="en-US" altLang="ko-KR" sz="1200" dirty="0"/>
              <a:t>select </a:t>
            </a:r>
            <a:r>
              <a:rPr lang="en-US" altLang="ko-KR" sz="1200" dirty="0" err="1"/>
              <a:t>sys_context</a:t>
            </a:r>
            <a:r>
              <a:rPr lang="en-US" altLang="ko-KR" sz="1200" dirty="0" smtClean="0"/>
              <a:t>('</a:t>
            </a:r>
            <a:r>
              <a:rPr lang="en-US" altLang="ko-KR" sz="1200" dirty="0" err="1" smtClean="0"/>
              <a:t>datazone_ctx</a:t>
            </a:r>
            <a:r>
              <a:rPr lang="en-US" altLang="ko-KR" sz="1200" dirty="0" smtClean="0"/>
              <a:t>', '</a:t>
            </a:r>
            <a:r>
              <a:rPr lang="en-US" altLang="ko-KR" sz="1200" dirty="0" err="1" smtClean="0"/>
              <a:t>data_zone</a:t>
            </a:r>
            <a:r>
              <a:rPr lang="en-US" altLang="ko-KR" sz="1200" dirty="0" smtClean="0"/>
              <a:t>') </a:t>
            </a:r>
            <a:r>
              <a:rPr lang="en-US" altLang="ko-KR" sz="1200" dirty="0"/>
              <a:t>DATAZONE from dual;</a:t>
            </a:r>
          </a:p>
          <a:p>
            <a:endParaRPr lang="en-US" altLang="ko-KR" sz="1200" dirty="0"/>
          </a:p>
          <a:p>
            <a:r>
              <a:rPr lang="en-US" altLang="ko-KR" sz="1200" dirty="0"/>
              <a:t>DATAZONE</a:t>
            </a:r>
          </a:p>
          <a:p>
            <a:r>
              <a:rPr lang="en-US" altLang="ko-KR" sz="1200" dirty="0"/>
              <a:t>--------------------</a:t>
            </a:r>
          </a:p>
          <a:p>
            <a:r>
              <a:rPr lang="en-US" altLang="ko-KR" sz="1200" dirty="0"/>
              <a:t>ARMIL</a:t>
            </a:r>
          </a:p>
          <a:p>
            <a:endParaRPr lang="en-US" altLang="ko-KR" sz="1200" dirty="0"/>
          </a:p>
          <a:p>
            <a:endParaRPr lang="en-US" altLang="ko-KR" sz="1200" dirty="0"/>
          </a:p>
          <a:p>
            <a:r>
              <a:rPr lang="en-US" altLang="ko-KR" sz="1200" dirty="0"/>
              <a:t>col </a:t>
            </a:r>
            <a:r>
              <a:rPr lang="en-US" altLang="ko-KR" sz="1200" dirty="0" err="1"/>
              <a:t>DriveGroup</a:t>
            </a:r>
            <a:r>
              <a:rPr lang="en-US" altLang="ko-KR" sz="1200" dirty="0"/>
              <a:t> format a20</a:t>
            </a:r>
          </a:p>
          <a:p>
            <a:r>
              <a:rPr lang="en-US" altLang="ko-KR" sz="1200" dirty="0"/>
              <a:t>select </a:t>
            </a:r>
            <a:r>
              <a:rPr lang="en-US" altLang="ko-KR" sz="1200" dirty="0" err="1"/>
              <a:t>sys_context</a:t>
            </a:r>
            <a:r>
              <a:rPr lang="en-US" altLang="ko-KR" sz="1200" dirty="0" smtClean="0"/>
              <a:t>('datazone_drv_</a:t>
            </a:r>
            <a:r>
              <a:rPr lang="en-US" altLang="ko-KR" sz="1200" dirty="0" err="1" smtClean="0"/>
              <a:t>ctx</a:t>
            </a:r>
            <a:r>
              <a:rPr lang="en-US" altLang="ko-KR" sz="1200" dirty="0" smtClean="0"/>
              <a:t>','</a:t>
            </a:r>
            <a:r>
              <a:rPr lang="en-US" altLang="ko-KR" sz="1200" dirty="0" err="1" smtClean="0"/>
              <a:t>policy_group</a:t>
            </a:r>
            <a:r>
              <a:rPr lang="en-US" altLang="ko-KR" sz="1200" dirty="0" smtClean="0"/>
              <a:t>') </a:t>
            </a:r>
            <a:r>
              <a:rPr lang="en-US" altLang="ko-KR" sz="1200" dirty="0" err="1"/>
              <a:t>DriveGroup</a:t>
            </a:r>
            <a:r>
              <a:rPr lang="en-US" altLang="ko-KR" sz="1200" dirty="0"/>
              <a:t> from dual;</a:t>
            </a:r>
          </a:p>
          <a:p>
            <a:endParaRPr lang="en-US" altLang="ko-KR" sz="1200" dirty="0"/>
          </a:p>
          <a:p>
            <a:r>
              <a:rPr lang="en-US" altLang="ko-KR" sz="1200" dirty="0"/>
              <a:t>DRIVEGROUP</a:t>
            </a:r>
          </a:p>
          <a:p>
            <a:r>
              <a:rPr lang="en-US" altLang="ko-KR" sz="1200" dirty="0"/>
              <a:t>--------------------</a:t>
            </a:r>
          </a:p>
          <a:p>
            <a:r>
              <a:rPr lang="en-US" altLang="ko-KR" sz="1200" dirty="0"/>
              <a:t>SB_GROUP</a:t>
            </a:r>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32451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49</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4399538" cy="369332"/>
          </a:xfrm>
          <a:prstGeom prst="rect">
            <a:avLst/>
          </a:prstGeom>
          <a:noFill/>
        </p:spPr>
        <p:txBody>
          <a:bodyPr wrap="none" rtlCol="0">
            <a:spAutoFit/>
          </a:bodyPr>
          <a:lstStyle/>
          <a:p>
            <a:r>
              <a:rPr lang="en-US" altLang="ko-KR" dirty="0" smtClean="0"/>
              <a:t>10. Policy function</a:t>
            </a:r>
            <a:r>
              <a:rPr lang="ko-KR" altLang="en-US" dirty="0" smtClean="0"/>
              <a:t>을</a:t>
            </a:r>
            <a:r>
              <a:rPr lang="en-US" altLang="ko-KR" dirty="0" smtClean="0"/>
              <a:t> Policy</a:t>
            </a:r>
            <a:r>
              <a:rPr lang="ko-KR" altLang="en-US" dirty="0"/>
              <a:t> </a:t>
            </a:r>
            <a:r>
              <a:rPr lang="en-US" altLang="ko-KR" dirty="0" smtClean="0"/>
              <a:t>group</a:t>
            </a:r>
            <a:r>
              <a:rPr lang="ko-KR" altLang="en-US" dirty="0" smtClean="0"/>
              <a:t>에 등록</a:t>
            </a:r>
            <a:endParaRPr lang="ko-KR" altLang="en-US" dirty="0"/>
          </a:p>
        </p:txBody>
      </p:sp>
      <p:sp>
        <p:nvSpPr>
          <p:cNvPr id="3" name="직사각형 2"/>
          <p:cNvSpPr/>
          <p:nvPr/>
        </p:nvSpPr>
        <p:spPr>
          <a:xfrm>
            <a:off x="684301" y="1160840"/>
            <a:ext cx="5300863" cy="3231654"/>
          </a:xfrm>
          <a:prstGeom prst="rect">
            <a:avLst/>
          </a:prstGeom>
        </p:spPr>
        <p:txBody>
          <a:bodyPr wrap="square">
            <a:spAutoFit/>
          </a:bodyPr>
          <a:lstStyle/>
          <a:p>
            <a:r>
              <a:rPr lang="en-US" altLang="ko-KR" sz="1200" dirty="0" smtClean="0"/>
              <a:t>conn </a:t>
            </a:r>
            <a:r>
              <a:rPr lang="en-US" altLang="ko-KR" sz="1200" dirty="0" err="1"/>
              <a:t>appuser</a:t>
            </a:r>
            <a:r>
              <a:rPr lang="en-US" altLang="ko-KR" sz="1200" dirty="0"/>
              <a:t>/welcome1@pdbxx</a:t>
            </a:r>
          </a:p>
          <a:p>
            <a:endParaRPr lang="en-US" altLang="ko-KR" sz="1200" dirty="0"/>
          </a:p>
          <a:p>
            <a:r>
              <a:rPr lang="en-US" altLang="ko-KR" sz="1200" dirty="0"/>
              <a:t>BEGIN </a:t>
            </a:r>
          </a:p>
          <a:p>
            <a:r>
              <a:rPr lang="en-US" altLang="ko-KR" sz="1200" dirty="0"/>
              <a:t> DBMS_RLS.ADD_GROUPED_POLICY(</a:t>
            </a:r>
          </a:p>
          <a:p>
            <a:r>
              <a:rPr lang="en-US" altLang="ko-KR" sz="1200" dirty="0"/>
              <a:t> </a:t>
            </a:r>
            <a:r>
              <a:rPr lang="en-US" altLang="ko-KR" sz="1200" dirty="0" err="1"/>
              <a:t>object_schema</a:t>
            </a:r>
            <a:r>
              <a:rPr lang="en-US" altLang="ko-KR" sz="1200" dirty="0"/>
              <a:t>         =&gt; </a:t>
            </a:r>
            <a:r>
              <a:rPr lang="en-US" altLang="ko-KR" sz="1200" dirty="0" smtClean="0"/>
              <a:t>'</a:t>
            </a:r>
            <a:r>
              <a:rPr lang="en-US" altLang="ko-KR" sz="1200" dirty="0" err="1" smtClean="0"/>
              <a:t>handson</a:t>
            </a:r>
            <a:r>
              <a:rPr lang="en-US" altLang="ko-KR" sz="1200" dirty="0" smtClean="0"/>
              <a:t>',</a:t>
            </a:r>
            <a:endParaRPr lang="en-US" altLang="ko-KR" sz="1200" dirty="0"/>
          </a:p>
          <a:p>
            <a:r>
              <a:rPr lang="en-US" altLang="ko-KR" sz="1200" dirty="0"/>
              <a:t> </a:t>
            </a:r>
            <a:r>
              <a:rPr lang="en-US" altLang="ko-KR" sz="1200" dirty="0" err="1"/>
              <a:t>object_name</a:t>
            </a:r>
            <a:r>
              <a:rPr lang="en-US" altLang="ko-KR" sz="1200" dirty="0"/>
              <a:t>           =&gt; </a:t>
            </a:r>
            <a:r>
              <a:rPr lang="en-US" altLang="ko-KR" sz="1200" dirty="0" smtClean="0"/>
              <a:t>'</a:t>
            </a:r>
            <a:r>
              <a:rPr lang="en-US" altLang="ko-KR" sz="1200" dirty="0" err="1" smtClean="0"/>
              <a:t>evaluate_t</a:t>
            </a:r>
            <a:r>
              <a:rPr lang="en-US" altLang="ko-KR" sz="1200" dirty="0" smtClean="0"/>
              <a:t>',</a:t>
            </a:r>
            <a:endParaRPr lang="en-US" altLang="ko-KR" sz="1200" dirty="0"/>
          </a:p>
          <a:p>
            <a:r>
              <a:rPr lang="en-US" altLang="ko-KR" sz="1200" dirty="0"/>
              <a:t> </a:t>
            </a:r>
            <a:r>
              <a:rPr lang="en-US" altLang="ko-KR" sz="1200" dirty="0" err="1"/>
              <a:t>policy_group</a:t>
            </a:r>
            <a:r>
              <a:rPr lang="en-US" altLang="ko-KR" sz="1200" dirty="0"/>
              <a:t>          =&gt; </a:t>
            </a:r>
            <a:r>
              <a:rPr lang="en-US" altLang="ko-KR" sz="1200" dirty="0" smtClean="0"/>
              <a:t>'</a:t>
            </a:r>
            <a:r>
              <a:rPr lang="en-US" altLang="ko-KR" sz="1200" dirty="0" err="1" smtClean="0"/>
              <a:t>sosok_group</a:t>
            </a:r>
            <a:r>
              <a:rPr lang="en-US" altLang="ko-KR" sz="1200" dirty="0" smtClean="0"/>
              <a:t>',</a:t>
            </a:r>
            <a:endParaRPr lang="en-US" altLang="ko-KR" sz="1200" dirty="0"/>
          </a:p>
          <a:p>
            <a:r>
              <a:rPr lang="en-US" altLang="ko-KR" sz="1200" dirty="0"/>
              <a:t> </a:t>
            </a:r>
            <a:r>
              <a:rPr lang="en-US" altLang="ko-KR" sz="1200" dirty="0" err="1"/>
              <a:t>policy_name</a:t>
            </a:r>
            <a:r>
              <a:rPr lang="en-US" altLang="ko-KR" sz="1200" dirty="0"/>
              <a:t>           =&gt; </a:t>
            </a:r>
            <a:r>
              <a:rPr lang="en-US" altLang="ko-KR" sz="1200" dirty="0" smtClean="0"/>
              <a:t>'</a:t>
            </a:r>
            <a:r>
              <a:rPr lang="en-US" altLang="ko-KR" sz="1200" dirty="0" err="1" smtClean="0"/>
              <a:t>filter_sosok_policy</a:t>
            </a:r>
            <a:r>
              <a:rPr lang="en-US" altLang="ko-KR" sz="1200" dirty="0" smtClean="0"/>
              <a:t>',</a:t>
            </a:r>
            <a:endParaRPr lang="en-US" altLang="ko-KR" sz="1200" dirty="0"/>
          </a:p>
          <a:p>
            <a:r>
              <a:rPr lang="en-US" altLang="ko-KR" sz="1200" dirty="0"/>
              <a:t> </a:t>
            </a:r>
            <a:r>
              <a:rPr lang="en-US" altLang="ko-KR" sz="1200" dirty="0" err="1"/>
              <a:t>function_schema</a:t>
            </a:r>
            <a:r>
              <a:rPr lang="en-US" altLang="ko-KR" sz="1200" dirty="0"/>
              <a:t>       =&gt; </a:t>
            </a:r>
            <a:r>
              <a:rPr lang="en-US" altLang="ko-KR" sz="1200" dirty="0" smtClean="0"/>
              <a:t>'</a:t>
            </a:r>
            <a:r>
              <a:rPr lang="en-US" altLang="ko-KR" sz="1200" dirty="0" err="1" smtClean="0"/>
              <a:t>appuser</a:t>
            </a:r>
            <a:r>
              <a:rPr lang="en-US" altLang="ko-KR" sz="1200" dirty="0" smtClean="0"/>
              <a:t>',</a:t>
            </a:r>
            <a:endParaRPr lang="en-US" altLang="ko-KR" sz="1200" dirty="0"/>
          </a:p>
          <a:p>
            <a:r>
              <a:rPr lang="en-US" altLang="ko-KR" sz="1200" dirty="0"/>
              <a:t> </a:t>
            </a:r>
            <a:r>
              <a:rPr lang="en-US" altLang="ko-KR" sz="1200" dirty="0" err="1"/>
              <a:t>policy_function</a:t>
            </a:r>
            <a:r>
              <a:rPr lang="en-US" altLang="ko-KR" sz="1200" dirty="0"/>
              <a:t>       =&gt; </a:t>
            </a:r>
            <a:r>
              <a:rPr lang="en-US" altLang="ko-KR" sz="1200" dirty="0" smtClean="0"/>
              <a:t>'</a:t>
            </a:r>
            <a:r>
              <a:rPr lang="en-US" altLang="ko-KR" sz="1200" dirty="0" err="1" smtClean="0"/>
              <a:t>vpd_function_sosok_group</a:t>
            </a:r>
            <a:r>
              <a:rPr lang="en-US" altLang="ko-KR" sz="1200" dirty="0" smtClean="0"/>
              <a:t>',</a:t>
            </a:r>
            <a:endParaRPr lang="en-US" altLang="ko-KR" sz="1200" dirty="0"/>
          </a:p>
          <a:p>
            <a:r>
              <a:rPr lang="en-US" altLang="ko-KR" sz="1200" dirty="0"/>
              <a:t> </a:t>
            </a:r>
            <a:r>
              <a:rPr lang="en-US" altLang="ko-KR" sz="1200" dirty="0" err="1"/>
              <a:t>statement_types</a:t>
            </a:r>
            <a:r>
              <a:rPr lang="en-US" altLang="ko-KR" sz="1200" dirty="0"/>
              <a:t>       =&gt; </a:t>
            </a:r>
            <a:r>
              <a:rPr lang="en-US" altLang="ko-KR" sz="1200" dirty="0" smtClean="0"/>
              <a:t>'select',</a:t>
            </a:r>
            <a:endParaRPr lang="en-US" altLang="ko-KR" sz="1200" dirty="0"/>
          </a:p>
          <a:p>
            <a:r>
              <a:rPr lang="en-US" altLang="ko-KR" sz="1200" dirty="0"/>
              <a:t> </a:t>
            </a:r>
            <a:r>
              <a:rPr lang="en-US" altLang="ko-KR" sz="1200" dirty="0" err="1"/>
              <a:t>policy_type</a:t>
            </a:r>
            <a:r>
              <a:rPr lang="en-US" altLang="ko-KR" sz="1200" dirty="0"/>
              <a:t>           =&gt; DBMS_RLS.CONTEXT_SENSITIVE,</a:t>
            </a:r>
          </a:p>
          <a:p>
            <a:r>
              <a:rPr lang="en-US" altLang="ko-KR" sz="1200" dirty="0"/>
              <a:t> namespace             =&gt; </a:t>
            </a:r>
            <a:r>
              <a:rPr lang="en-US" altLang="ko-KR" sz="1200" dirty="0" smtClean="0"/>
              <a:t>'</a:t>
            </a:r>
            <a:r>
              <a:rPr lang="en-US" altLang="ko-KR" sz="1200" dirty="0" err="1" smtClean="0"/>
              <a:t>datazone_drv_ctx</a:t>
            </a:r>
            <a:r>
              <a:rPr lang="en-US" altLang="ko-KR" sz="1200" dirty="0" smtClean="0"/>
              <a:t>',</a:t>
            </a:r>
            <a:endParaRPr lang="en-US" altLang="ko-KR" sz="1200" dirty="0"/>
          </a:p>
          <a:p>
            <a:r>
              <a:rPr lang="en-US" altLang="ko-KR" sz="1200" dirty="0"/>
              <a:t> attribute             =&gt; </a:t>
            </a:r>
            <a:r>
              <a:rPr lang="en-US" altLang="ko-KR" sz="1200" dirty="0" smtClean="0"/>
              <a:t>'</a:t>
            </a:r>
            <a:r>
              <a:rPr lang="en-US" altLang="ko-KR" sz="1200" dirty="0" err="1" smtClean="0"/>
              <a:t>policy_group</a:t>
            </a:r>
            <a:r>
              <a:rPr lang="en-US" altLang="ko-KR" sz="1200" dirty="0" smtClean="0"/>
              <a:t>');</a:t>
            </a:r>
            <a:endParaRPr lang="en-US" altLang="ko-KR" sz="1200" dirty="0"/>
          </a:p>
          <a:p>
            <a:r>
              <a:rPr lang="en-US" altLang="ko-KR" sz="1200" dirty="0"/>
              <a:t>END;</a:t>
            </a:r>
          </a:p>
          <a:p>
            <a:r>
              <a:rPr lang="en-US" altLang="ko-KR" sz="1200" dirty="0"/>
              <a:t>/</a:t>
            </a:r>
          </a:p>
          <a:p>
            <a:endParaRPr lang="en-US" altLang="ko-KR" sz="1200" dirty="0"/>
          </a:p>
        </p:txBody>
      </p:sp>
      <p:sp>
        <p:nvSpPr>
          <p:cNvPr id="7" name="직사각형 6"/>
          <p:cNvSpPr/>
          <p:nvPr/>
        </p:nvSpPr>
        <p:spPr>
          <a:xfrm>
            <a:off x="6237203" y="1160839"/>
            <a:ext cx="5300863" cy="3046988"/>
          </a:xfrm>
          <a:prstGeom prst="rect">
            <a:avLst/>
          </a:prstGeom>
        </p:spPr>
        <p:txBody>
          <a:bodyPr wrap="square">
            <a:spAutoFit/>
          </a:bodyPr>
          <a:lstStyle/>
          <a:p>
            <a:r>
              <a:rPr lang="en-US" altLang="ko-KR" sz="1200" dirty="0" smtClean="0"/>
              <a:t>conn </a:t>
            </a:r>
            <a:r>
              <a:rPr lang="en-US" altLang="ko-KR" sz="1200" dirty="0" err="1"/>
              <a:t>appuser</a:t>
            </a:r>
            <a:r>
              <a:rPr lang="en-US" altLang="ko-KR" sz="1200" dirty="0"/>
              <a:t>/welcome1@pdbxx</a:t>
            </a:r>
          </a:p>
          <a:p>
            <a:endParaRPr lang="en-US" altLang="ko-KR" sz="1200" dirty="0"/>
          </a:p>
          <a:p>
            <a:r>
              <a:rPr lang="en-US" altLang="ko-KR" sz="1200" dirty="0" smtClean="0"/>
              <a:t>BEGIN </a:t>
            </a:r>
            <a:endParaRPr lang="en-US" altLang="ko-KR" sz="1200" dirty="0"/>
          </a:p>
          <a:p>
            <a:r>
              <a:rPr lang="en-US" altLang="ko-KR" sz="1200" dirty="0"/>
              <a:t> DBMS_RLS.ADD_GROUPED_POLICY(</a:t>
            </a:r>
          </a:p>
          <a:p>
            <a:r>
              <a:rPr lang="en-US" altLang="ko-KR" sz="1200" dirty="0"/>
              <a:t> </a:t>
            </a:r>
            <a:r>
              <a:rPr lang="en-US" altLang="ko-KR" sz="1200" dirty="0" err="1"/>
              <a:t>object_schema</a:t>
            </a:r>
            <a:r>
              <a:rPr lang="en-US" altLang="ko-KR" sz="1200" dirty="0"/>
              <a:t>         =&gt; </a:t>
            </a:r>
            <a:r>
              <a:rPr lang="en-US" altLang="ko-KR" sz="1200" dirty="0" smtClean="0"/>
              <a:t>'</a:t>
            </a:r>
            <a:r>
              <a:rPr lang="en-US" altLang="ko-KR" sz="1200" dirty="0" err="1" smtClean="0"/>
              <a:t>handson</a:t>
            </a:r>
            <a:r>
              <a:rPr lang="en-US" altLang="ko-KR" sz="1200" dirty="0" smtClean="0"/>
              <a:t>',</a:t>
            </a:r>
            <a:endParaRPr lang="en-US" altLang="ko-KR" sz="1200" dirty="0"/>
          </a:p>
          <a:p>
            <a:r>
              <a:rPr lang="en-US" altLang="ko-KR" sz="1200" dirty="0"/>
              <a:t> </a:t>
            </a:r>
            <a:r>
              <a:rPr lang="en-US" altLang="ko-KR" sz="1200" dirty="0" err="1"/>
              <a:t>object_name</a:t>
            </a:r>
            <a:r>
              <a:rPr lang="en-US" altLang="ko-KR" sz="1200" dirty="0"/>
              <a:t>           =&gt; </a:t>
            </a:r>
            <a:r>
              <a:rPr lang="en-US" altLang="ko-KR" sz="1200" dirty="0" smtClean="0"/>
              <a:t>'</a:t>
            </a:r>
            <a:r>
              <a:rPr lang="en-US" altLang="ko-KR" sz="1200" dirty="0" err="1" smtClean="0"/>
              <a:t>evaluate_t</a:t>
            </a:r>
            <a:r>
              <a:rPr lang="en-US" altLang="ko-KR" sz="1200" dirty="0" smtClean="0"/>
              <a:t>',</a:t>
            </a:r>
            <a:endParaRPr lang="en-US" altLang="ko-KR" sz="1200" dirty="0"/>
          </a:p>
          <a:p>
            <a:r>
              <a:rPr lang="en-US" altLang="ko-KR" sz="1200" dirty="0"/>
              <a:t> </a:t>
            </a:r>
            <a:r>
              <a:rPr lang="en-US" altLang="ko-KR" sz="1200" dirty="0" err="1"/>
              <a:t>policy_group</a:t>
            </a:r>
            <a:r>
              <a:rPr lang="en-US" altLang="ko-KR" sz="1200" dirty="0"/>
              <a:t>          =&gt; </a:t>
            </a:r>
            <a:r>
              <a:rPr lang="en-US" altLang="ko-KR" sz="1200" dirty="0" smtClean="0"/>
              <a:t>'</a:t>
            </a:r>
            <a:r>
              <a:rPr lang="en-US" altLang="ko-KR" sz="1200" dirty="0" err="1" smtClean="0"/>
              <a:t>sb_group</a:t>
            </a:r>
            <a:r>
              <a:rPr lang="en-US" altLang="ko-KR" sz="1200" dirty="0" smtClean="0"/>
              <a:t>',</a:t>
            </a:r>
            <a:endParaRPr lang="en-US" altLang="ko-KR" sz="1200" dirty="0"/>
          </a:p>
          <a:p>
            <a:r>
              <a:rPr lang="en-US" altLang="ko-KR" sz="1200" dirty="0"/>
              <a:t> </a:t>
            </a:r>
            <a:r>
              <a:rPr lang="en-US" altLang="ko-KR" sz="1200" dirty="0" err="1"/>
              <a:t>policy_name</a:t>
            </a:r>
            <a:r>
              <a:rPr lang="en-US" altLang="ko-KR" sz="1200" dirty="0"/>
              <a:t>           =&gt; </a:t>
            </a:r>
            <a:r>
              <a:rPr lang="en-US" altLang="ko-KR" sz="1200" dirty="0" smtClean="0"/>
              <a:t>'</a:t>
            </a:r>
            <a:r>
              <a:rPr lang="en-US" altLang="ko-KR" sz="1200" dirty="0" err="1" smtClean="0"/>
              <a:t>filter_sb_policy</a:t>
            </a:r>
            <a:r>
              <a:rPr lang="en-US" altLang="ko-KR" sz="1200" dirty="0" smtClean="0"/>
              <a:t>',</a:t>
            </a:r>
            <a:endParaRPr lang="en-US" altLang="ko-KR" sz="1200" dirty="0"/>
          </a:p>
          <a:p>
            <a:r>
              <a:rPr lang="en-US" altLang="ko-KR" sz="1200" dirty="0"/>
              <a:t> </a:t>
            </a:r>
            <a:r>
              <a:rPr lang="en-US" altLang="ko-KR" sz="1200" dirty="0" err="1"/>
              <a:t>function_schema</a:t>
            </a:r>
            <a:r>
              <a:rPr lang="en-US" altLang="ko-KR" sz="1200" dirty="0"/>
              <a:t>       =&gt; </a:t>
            </a:r>
            <a:r>
              <a:rPr lang="en-US" altLang="ko-KR" sz="1200" dirty="0" smtClean="0"/>
              <a:t>'</a:t>
            </a:r>
            <a:r>
              <a:rPr lang="en-US" altLang="ko-KR" sz="1200" dirty="0" err="1" smtClean="0"/>
              <a:t>appuser</a:t>
            </a:r>
            <a:r>
              <a:rPr lang="en-US" altLang="ko-KR" sz="1200" dirty="0" smtClean="0"/>
              <a:t>',</a:t>
            </a:r>
            <a:endParaRPr lang="en-US" altLang="ko-KR" sz="1200" dirty="0"/>
          </a:p>
          <a:p>
            <a:r>
              <a:rPr lang="en-US" altLang="ko-KR" sz="1200" dirty="0"/>
              <a:t> </a:t>
            </a:r>
            <a:r>
              <a:rPr lang="en-US" altLang="ko-KR" sz="1200" dirty="0" err="1"/>
              <a:t>policy_function</a:t>
            </a:r>
            <a:r>
              <a:rPr lang="en-US" altLang="ko-KR" sz="1200" dirty="0"/>
              <a:t>       =&gt; </a:t>
            </a:r>
            <a:r>
              <a:rPr lang="en-US" altLang="ko-KR" sz="1200" dirty="0" smtClean="0"/>
              <a:t>'</a:t>
            </a:r>
            <a:r>
              <a:rPr lang="en-US" altLang="ko-KR" sz="1200" dirty="0" err="1" smtClean="0"/>
              <a:t>vpd_function_sb_group</a:t>
            </a:r>
            <a:r>
              <a:rPr lang="en-US" altLang="ko-KR" sz="1200" dirty="0" smtClean="0"/>
              <a:t>',</a:t>
            </a:r>
            <a:endParaRPr lang="en-US" altLang="ko-KR" sz="1200" dirty="0"/>
          </a:p>
          <a:p>
            <a:r>
              <a:rPr lang="en-US" altLang="ko-KR" sz="1200" dirty="0"/>
              <a:t> </a:t>
            </a:r>
            <a:r>
              <a:rPr lang="en-US" altLang="ko-KR" sz="1200" dirty="0" err="1"/>
              <a:t>statement_types</a:t>
            </a:r>
            <a:r>
              <a:rPr lang="en-US" altLang="ko-KR" sz="1200" dirty="0"/>
              <a:t>       =&gt; </a:t>
            </a:r>
            <a:r>
              <a:rPr lang="en-US" altLang="ko-KR" sz="1200" dirty="0" smtClean="0"/>
              <a:t>'select',</a:t>
            </a:r>
            <a:endParaRPr lang="en-US" altLang="ko-KR" sz="1200" dirty="0"/>
          </a:p>
          <a:p>
            <a:r>
              <a:rPr lang="en-US" altLang="ko-KR" sz="1200" dirty="0"/>
              <a:t> </a:t>
            </a:r>
            <a:r>
              <a:rPr lang="en-US" altLang="ko-KR" sz="1200" dirty="0" err="1"/>
              <a:t>policy_type</a:t>
            </a:r>
            <a:r>
              <a:rPr lang="en-US" altLang="ko-KR" sz="1200" dirty="0"/>
              <a:t>           =&gt; DBMS_RLS.CONTEXT_SENSITIVE,</a:t>
            </a:r>
          </a:p>
          <a:p>
            <a:r>
              <a:rPr lang="en-US" altLang="ko-KR" sz="1200" dirty="0"/>
              <a:t> namespace             =&gt; </a:t>
            </a:r>
            <a:r>
              <a:rPr lang="en-US" altLang="ko-KR" sz="1200" dirty="0" smtClean="0"/>
              <a:t>'</a:t>
            </a:r>
            <a:r>
              <a:rPr lang="en-US" altLang="ko-KR" sz="1200" dirty="0" err="1" smtClean="0"/>
              <a:t>datazone_drv_ctx</a:t>
            </a:r>
            <a:r>
              <a:rPr lang="en-US" altLang="ko-KR" sz="1200" dirty="0" smtClean="0"/>
              <a:t>',</a:t>
            </a:r>
            <a:endParaRPr lang="en-US" altLang="ko-KR" sz="1200" dirty="0"/>
          </a:p>
          <a:p>
            <a:r>
              <a:rPr lang="en-US" altLang="ko-KR" sz="1200" dirty="0"/>
              <a:t> attribute             =&gt; </a:t>
            </a:r>
            <a:r>
              <a:rPr lang="en-US" altLang="ko-KR" sz="1200" dirty="0" smtClean="0"/>
              <a:t>'</a:t>
            </a:r>
            <a:r>
              <a:rPr lang="en-US" altLang="ko-KR" sz="1200" dirty="0" err="1" smtClean="0"/>
              <a:t>policy_group</a:t>
            </a:r>
            <a:r>
              <a:rPr lang="en-US" altLang="ko-KR" sz="1200" dirty="0" smtClean="0"/>
              <a:t>' </a:t>
            </a:r>
            <a:r>
              <a:rPr lang="en-US" altLang="ko-KR" sz="1200" dirty="0"/>
              <a:t>);</a:t>
            </a:r>
          </a:p>
          <a:p>
            <a:r>
              <a:rPr lang="en-US" altLang="ko-KR" sz="1200" dirty="0"/>
              <a:t>END;</a:t>
            </a:r>
          </a:p>
          <a:p>
            <a:r>
              <a:rPr lang="en-US" altLang="ko-KR" sz="1200" dirty="0"/>
              <a:t>/</a:t>
            </a:r>
          </a:p>
        </p:txBody>
      </p:sp>
    </p:spTree>
    <p:extLst>
      <p:ext uri="{BB962C8B-B14F-4D97-AF65-F5344CB8AC3E}">
        <p14:creationId xmlns:p14="http://schemas.microsoft.com/office/powerpoint/2010/main" val="199802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그림 개체 틀 16"/>
          <p:cNvSpPr>
            <a:spLocks noGrp="1"/>
          </p:cNvSpPr>
          <p:nvPr>
            <p:ph type="pic" sz="quarter" idx="10"/>
          </p:nvPr>
        </p:nvSpPr>
        <p:spPr/>
      </p:sp>
      <p:sp>
        <p:nvSpPr>
          <p:cNvPr id="18" name="텍스트 개체 틀 17"/>
          <p:cNvSpPr>
            <a:spLocks noGrp="1"/>
          </p:cNvSpPr>
          <p:nvPr>
            <p:ph type="body" sz="quarter" idx="11"/>
          </p:nvPr>
        </p:nvSpPr>
        <p:spPr/>
        <p:txBody>
          <a:bodyPr/>
          <a:lstStyle/>
          <a:p>
            <a:endParaRPr lang="ko-KR" altLang="en-US"/>
          </a:p>
        </p:txBody>
      </p:sp>
      <p:sp>
        <p:nvSpPr>
          <p:cNvPr id="19" name="텍스트 개체 틀 18"/>
          <p:cNvSpPr>
            <a:spLocks noGrp="1"/>
          </p:cNvSpPr>
          <p:nvPr>
            <p:ph type="body" sz="quarter" idx="12"/>
          </p:nvPr>
        </p:nvSpPr>
        <p:spPr/>
        <p:txBody>
          <a:bodyPr/>
          <a:lstStyle/>
          <a:p>
            <a:endParaRPr lang="ko-KR" altLang="en-US"/>
          </a:p>
        </p:txBody>
      </p:sp>
      <p:sp>
        <p:nvSpPr>
          <p:cNvPr id="16" name="텍스트 개체 틀 15"/>
          <p:cNvSpPr>
            <a:spLocks noGrp="1"/>
          </p:cNvSpPr>
          <p:nvPr>
            <p:ph type="body" sz="quarter" idx="13"/>
          </p:nvPr>
        </p:nvSpPr>
        <p:spPr>
          <a:xfrm>
            <a:off x="5430545" y="2909455"/>
            <a:ext cx="6315978" cy="1192722"/>
          </a:xfrm>
        </p:spPr>
        <p:txBody>
          <a:bodyPr/>
          <a:lstStyle/>
          <a:p>
            <a:r>
              <a:rPr lang="en-US" altLang="ko-KR" dirty="0">
                <a:solidFill>
                  <a:schemeClr val="tx1"/>
                </a:solidFill>
              </a:rPr>
              <a:t>Virtual Private </a:t>
            </a:r>
            <a:r>
              <a:rPr lang="en-US" altLang="ko-KR" dirty="0" smtClean="0">
                <a:solidFill>
                  <a:schemeClr val="tx1"/>
                </a:solidFill>
              </a:rPr>
              <a:t>Database</a:t>
            </a:r>
            <a:endParaRPr lang="ko-KR" altLang="en-US" dirty="0"/>
          </a:p>
        </p:txBody>
      </p:sp>
      <p:sp>
        <p:nvSpPr>
          <p:cNvPr id="5" name="바닥글 개체 틀 4"/>
          <p:cNvSpPr>
            <a:spLocks noGrp="1"/>
          </p:cNvSpPr>
          <p:nvPr>
            <p:ph type="ftr" sz="quarter" idx="14"/>
          </p:nvPr>
        </p:nvSpPr>
        <p:spPr/>
        <p:txBody>
          <a:bodyPr/>
          <a:lstStyle/>
          <a:p>
            <a:r>
              <a:rPr lang="en-US" smtClean="0"/>
              <a:t>Copyright © 2020, Oracle and/or its affiliates. All rights reserved.</a:t>
            </a:r>
            <a:endParaRPr lang="en-US"/>
          </a:p>
        </p:txBody>
      </p:sp>
      <p:sp>
        <p:nvSpPr>
          <p:cNvPr id="4" name="슬라이드 번호 개체 틀 3"/>
          <p:cNvSpPr>
            <a:spLocks noGrp="1"/>
          </p:cNvSpPr>
          <p:nvPr>
            <p:ph type="sldNum" sz="quarter" idx="15"/>
          </p:nvPr>
        </p:nvSpPr>
        <p:spPr/>
        <p:txBody>
          <a:bodyPr/>
          <a:lstStyle/>
          <a:p>
            <a:fld id="{345D60D9-5372-5F40-9443-0F9AE5BDC3C8}" type="slidenum">
              <a:rPr lang="en-US" smtClean="0"/>
              <a:t>5</a:t>
            </a:fld>
            <a:endParaRPr lang="en-US"/>
          </a:p>
        </p:txBody>
      </p:sp>
    </p:spTree>
    <p:extLst>
      <p:ext uri="{BB962C8B-B14F-4D97-AF65-F5344CB8AC3E}">
        <p14:creationId xmlns:p14="http://schemas.microsoft.com/office/powerpoint/2010/main" val="219900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50</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4672946" cy="369332"/>
          </a:xfrm>
          <a:prstGeom prst="rect">
            <a:avLst/>
          </a:prstGeom>
          <a:noFill/>
        </p:spPr>
        <p:txBody>
          <a:bodyPr wrap="none" rtlCol="0">
            <a:spAutoFit/>
          </a:bodyPr>
          <a:lstStyle/>
          <a:p>
            <a:r>
              <a:rPr lang="en-US" altLang="ko-KR" dirty="0" smtClean="0"/>
              <a:t>11. Policy group </a:t>
            </a:r>
            <a:r>
              <a:rPr lang="ko-KR" altLang="en-US" dirty="0" smtClean="0"/>
              <a:t>이용한 </a:t>
            </a:r>
            <a:r>
              <a:rPr lang="en-US" altLang="ko-KR" dirty="0" smtClean="0"/>
              <a:t>Policy</a:t>
            </a:r>
            <a:r>
              <a:rPr lang="ko-KR" altLang="en-US" dirty="0" smtClean="0"/>
              <a:t>에 대한 테스트</a:t>
            </a:r>
            <a:endParaRPr lang="ko-KR" altLang="en-US" dirty="0"/>
          </a:p>
        </p:txBody>
      </p:sp>
      <p:sp>
        <p:nvSpPr>
          <p:cNvPr id="3" name="직사각형 2"/>
          <p:cNvSpPr/>
          <p:nvPr/>
        </p:nvSpPr>
        <p:spPr>
          <a:xfrm>
            <a:off x="559611" y="1172039"/>
            <a:ext cx="6140448" cy="3139321"/>
          </a:xfrm>
          <a:prstGeom prst="rect">
            <a:avLst/>
          </a:prstGeom>
        </p:spPr>
        <p:txBody>
          <a:bodyPr wrap="square">
            <a:spAutoFit/>
          </a:bodyPr>
          <a:lstStyle/>
          <a:p>
            <a:r>
              <a:rPr lang="en-US" altLang="ko-KR" sz="1100" dirty="0"/>
              <a:t>conn </a:t>
            </a:r>
            <a:r>
              <a:rPr lang="en-US" altLang="ko-KR" sz="1100" dirty="0" err="1"/>
              <a:t>adminar</a:t>
            </a:r>
            <a:r>
              <a:rPr lang="en-US" altLang="ko-KR" sz="1100" dirty="0"/>
              <a:t>/welcome1@pdbxx</a:t>
            </a:r>
          </a:p>
          <a:p>
            <a:r>
              <a:rPr lang="en-US" altLang="ko-KR" sz="1100" dirty="0"/>
              <a:t>set line 200</a:t>
            </a:r>
          </a:p>
          <a:p>
            <a:r>
              <a:rPr lang="en-US" altLang="ko-KR" sz="1100" dirty="0"/>
              <a:t>select * from </a:t>
            </a:r>
            <a:r>
              <a:rPr lang="en-US" altLang="ko-KR" sz="1100" dirty="0" err="1"/>
              <a:t>handson.evaluate_t</a:t>
            </a:r>
            <a:r>
              <a:rPr lang="en-US" altLang="ko-KR" sz="1100" dirty="0"/>
              <a:t> ;</a:t>
            </a:r>
          </a:p>
          <a:p>
            <a:endParaRPr lang="en-US" altLang="ko-KR" sz="1100" dirty="0"/>
          </a:p>
          <a:p>
            <a:r>
              <a:rPr lang="en-US" altLang="ko-KR" sz="1100" dirty="0"/>
              <a:t>EMPNO                                FST_EV SND_EV FIN_EV EMP_SOSOK_CD EMP_SB_CD</a:t>
            </a:r>
          </a:p>
          <a:p>
            <a:r>
              <a:rPr lang="en-US" altLang="ko-KR" sz="1100" dirty="0"/>
              <a:t>------------------------------------ ------ ------ ------ ------------ ------------------</a:t>
            </a:r>
          </a:p>
          <a:p>
            <a:r>
              <a:rPr lang="en-US" altLang="ko-KR" sz="1100" dirty="0"/>
              <a:t>21-10011                             4      4             AR           MIL</a:t>
            </a:r>
          </a:p>
          <a:p>
            <a:r>
              <a:rPr lang="en-US" altLang="ko-KR" sz="1100" dirty="0"/>
              <a:t>21-10102                             1      2      2      AR           MIL</a:t>
            </a:r>
          </a:p>
          <a:p>
            <a:r>
              <a:rPr lang="en-US" altLang="ko-KR" sz="1100" dirty="0"/>
              <a:t>21-10203                             2      2      2      AR           MIL</a:t>
            </a:r>
          </a:p>
          <a:p>
            <a:r>
              <a:rPr lang="en-US" altLang="ko-KR" sz="1100" dirty="0"/>
              <a:t>21-10044                             3      3      2      AR           MC</a:t>
            </a:r>
          </a:p>
          <a:p>
            <a:r>
              <a:rPr lang="en-US" altLang="ko-KR" sz="1100" dirty="0"/>
              <a:t>21-15005                             3      3      3      AR           MIL</a:t>
            </a:r>
          </a:p>
          <a:p>
            <a:r>
              <a:rPr lang="en-US" altLang="ko-KR" sz="1100" dirty="0"/>
              <a:t>21-10106                             1      5             AR           MC</a:t>
            </a:r>
          </a:p>
          <a:p>
            <a:r>
              <a:rPr lang="en-US" altLang="ko-KR" sz="1100" dirty="0"/>
              <a:t>21-10307                             2      1      1      AR           MIL</a:t>
            </a:r>
          </a:p>
          <a:p>
            <a:r>
              <a:rPr lang="en-US" altLang="ko-KR" sz="1100" dirty="0"/>
              <a:t>21-10038                             2      2      2      AR           MIL</a:t>
            </a:r>
          </a:p>
          <a:p>
            <a:r>
              <a:rPr lang="en-US" altLang="ko-KR" sz="1100" dirty="0"/>
              <a:t>21-10009                             1      2      2      AR           MIL</a:t>
            </a:r>
          </a:p>
          <a:p>
            <a:r>
              <a:rPr lang="en-US" altLang="ko-KR" sz="1100" dirty="0"/>
              <a:t>21-11010                             2      3      3      AR           MIL</a:t>
            </a:r>
          </a:p>
          <a:p>
            <a:endParaRPr lang="en-US" altLang="ko-KR" sz="1100" dirty="0"/>
          </a:p>
          <a:p>
            <a:r>
              <a:rPr lang="en-US" altLang="ko-KR" sz="1100" dirty="0"/>
              <a:t>10 </a:t>
            </a:r>
            <a:r>
              <a:rPr lang="ko-KR" altLang="en-US" sz="1100" dirty="0"/>
              <a:t>행이 선택되었습니다</a:t>
            </a:r>
            <a:r>
              <a:rPr lang="en-US" altLang="ko-KR" sz="1100" dirty="0"/>
              <a:t>.</a:t>
            </a:r>
          </a:p>
        </p:txBody>
      </p:sp>
      <p:sp>
        <p:nvSpPr>
          <p:cNvPr id="7" name="직사각형 6"/>
          <p:cNvSpPr/>
          <p:nvPr/>
        </p:nvSpPr>
        <p:spPr>
          <a:xfrm>
            <a:off x="6095999" y="956590"/>
            <a:ext cx="5954797" cy="3477875"/>
          </a:xfrm>
          <a:prstGeom prst="rect">
            <a:avLst/>
          </a:prstGeom>
        </p:spPr>
        <p:txBody>
          <a:bodyPr wrap="square">
            <a:spAutoFit/>
          </a:bodyPr>
          <a:lstStyle/>
          <a:p>
            <a:endParaRPr lang="en-US" altLang="ko-KR" sz="1100" dirty="0"/>
          </a:p>
          <a:p>
            <a:r>
              <a:rPr lang="en-US" altLang="ko-KR" sz="1100" dirty="0"/>
              <a:t>conn </a:t>
            </a:r>
            <a:r>
              <a:rPr lang="en-US" altLang="ko-KR" sz="1100" dirty="0" err="1"/>
              <a:t>adminaf</a:t>
            </a:r>
            <a:r>
              <a:rPr lang="en-US" altLang="ko-KR" sz="1100" dirty="0"/>
              <a:t>/welcome1@pdbxx</a:t>
            </a:r>
          </a:p>
          <a:p>
            <a:r>
              <a:rPr lang="en-US" altLang="ko-KR" sz="1100" dirty="0"/>
              <a:t>set line 200</a:t>
            </a:r>
          </a:p>
          <a:p>
            <a:endParaRPr lang="en-US" altLang="ko-KR" sz="1100" dirty="0"/>
          </a:p>
          <a:p>
            <a:r>
              <a:rPr lang="en-US" altLang="ko-KR" sz="1100" dirty="0"/>
              <a:t>select * from </a:t>
            </a:r>
            <a:r>
              <a:rPr lang="en-US" altLang="ko-KR" sz="1100" dirty="0" err="1"/>
              <a:t>handson.evaluate_t</a:t>
            </a:r>
            <a:r>
              <a:rPr lang="en-US" altLang="ko-KR" sz="1100" dirty="0"/>
              <a:t> ;</a:t>
            </a:r>
          </a:p>
          <a:p>
            <a:endParaRPr lang="en-US" altLang="ko-KR" sz="1100" dirty="0"/>
          </a:p>
          <a:p>
            <a:r>
              <a:rPr lang="en-US" altLang="ko-KR" sz="1100" dirty="0"/>
              <a:t>EMPNO                                FST_EV SND_EV FIN_EV EMP_SOSOK_CD EMP_SB_CD</a:t>
            </a:r>
          </a:p>
          <a:p>
            <a:r>
              <a:rPr lang="en-US" altLang="ko-KR" sz="1100" dirty="0"/>
              <a:t>------------------------------------ ------ ------ ------ ------------ ------------------</a:t>
            </a:r>
          </a:p>
          <a:p>
            <a:r>
              <a:rPr lang="en-US" altLang="ko-KR" sz="1100" dirty="0"/>
              <a:t>21-30001                             1      2      2      AF           MIL</a:t>
            </a:r>
          </a:p>
          <a:p>
            <a:r>
              <a:rPr lang="en-US" altLang="ko-KR" sz="1100" dirty="0"/>
              <a:t>21-31102                             2      2      2      AF           MIL</a:t>
            </a:r>
          </a:p>
          <a:p>
            <a:r>
              <a:rPr lang="en-US" altLang="ko-KR" sz="1100" dirty="0"/>
              <a:t>21-33203                             2      2      2      AF           MIL</a:t>
            </a:r>
          </a:p>
          <a:p>
            <a:r>
              <a:rPr lang="en-US" altLang="ko-KR" sz="1100" dirty="0"/>
              <a:t>21-30004                             2      3             AF           MC</a:t>
            </a:r>
          </a:p>
          <a:p>
            <a:r>
              <a:rPr lang="en-US" altLang="ko-KR" sz="1100" dirty="0"/>
              <a:t>21-30905                             2      1      1      AF           MIL</a:t>
            </a:r>
          </a:p>
          <a:p>
            <a:r>
              <a:rPr lang="en-US" altLang="ko-KR" sz="1100" dirty="0"/>
              <a:t>21-30806                             1      2             AF           MIL</a:t>
            </a:r>
          </a:p>
          <a:p>
            <a:r>
              <a:rPr lang="en-US" altLang="ko-KR" sz="1100" dirty="0"/>
              <a:t>21-30047                             2      2      2      AF           MC</a:t>
            </a:r>
          </a:p>
          <a:p>
            <a:r>
              <a:rPr lang="en-US" altLang="ko-KR" sz="1100" dirty="0"/>
              <a:t>21-30078                             3      2      2      AF           MIL</a:t>
            </a:r>
          </a:p>
          <a:p>
            <a:r>
              <a:rPr lang="en-US" altLang="ko-KR" sz="1100" dirty="0"/>
              <a:t>21-30309                             3      3      3      AF           MIL</a:t>
            </a:r>
          </a:p>
          <a:p>
            <a:r>
              <a:rPr lang="en-US" altLang="ko-KR" sz="1100" dirty="0"/>
              <a:t>21-30010                             2      2      2      AF           MIL</a:t>
            </a:r>
          </a:p>
          <a:p>
            <a:endParaRPr lang="en-US" altLang="ko-KR" sz="1100" dirty="0"/>
          </a:p>
          <a:p>
            <a:r>
              <a:rPr lang="en-US" altLang="ko-KR" sz="1100" dirty="0"/>
              <a:t>10 </a:t>
            </a:r>
            <a:r>
              <a:rPr lang="ko-KR" altLang="en-US" sz="1100" dirty="0"/>
              <a:t>행이 선택되었습니다</a:t>
            </a:r>
            <a:r>
              <a:rPr lang="en-US" altLang="ko-KR" sz="1100" dirty="0"/>
              <a:t>.</a:t>
            </a:r>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420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51</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4672946" cy="369332"/>
          </a:xfrm>
          <a:prstGeom prst="rect">
            <a:avLst/>
          </a:prstGeom>
          <a:noFill/>
        </p:spPr>
        <p:txBody>
          <a:bodyPr wrap="none" rtlCol="0">
            <a:spAutoFit/>
          </a:bodyPr>
          <a:lstStyle/>
          <a:p>
            <a:r>
              <a:rPr lang="en-US" altLang="ko-KR" dirty="0" smtClean="0"/>
              <a:t>11. Policy </a:t>
            </a:r>
            <a:r>
              <a:rPr lang="en-US" altLang="ko-KR" dirty="0"/>
              <a:t>group </a:t>
            </a:r>
            <a:r>
              <a:rPr lang="ko-KR" altLang="en-US" dirty="0"/>
              <a:t>이용한 </a:t>
            </a:r>
            <a:r>
              <a:rPr lang="en-US" altLang="ko-KR" dirty="0"/>
              <a:t>Policy</a:t>
            </a:r>
            <a:r>
              <a:rPr lang="ko-KR" altLang="en-US" dirty="0"/>
              <a:t>에 대한 테스트</a:t>
            </a:r>
          </a:p>
        </p:txBody>
      </p:sp>
      <p:sp>
        <p:nvSpPr>
          <p:cNvPr id="3" name="직사각형 2"/>
          <p:cNvSpPr/>
          <p:nvPr/>
        </p:nvSpPr>
        <p:spPr>
          <a:xfrm>
            <a:off x="6051552" y="1231523"/>
            <a:ext cx="6140448" cy="1615827"/>
          </a:xfrm>
          <a:prstGeom prst="rect">
            <a:avLst/>
          </a:prstGeom>
        </p:spPr>
        <p:txBody>
          <a:bodyPr wrap="square">
            <a:spAutoFit/>
          </a:bodyPr>
          <a:lstStyle/>
          <a:p>
            <a:endParaRPr lang="en-US" altLang="ko-KR" sz="1100" dirty="0"/>
          </a:p>
          <a:p>
            <a:r>
              <a:rPr lang="en-US" altLang="ko-KR" sz="1100" dirty="0"/>
              <a:t>conn </a:t>
            </a:r>
            <a:r>
              <a:rPr lang="en-US" altLang="ko-KR" sz="1100" dirty="0" err="1"/>
              <a:t>adminarmc</a:t>
            </a:r>
            <a:r>
              <a:rPr lang="en-US" altLang="ko-KR" sz="1100" dirty="0"/>
              <a:t>/welcome1@pdbxx</a:t>
            </a:r>
          </a:p>
          <a:p>
            <a:r>
              <a:rPr lang="en-US" altLang="ko-KR" sz="1100" dirty="0"/>
              <a:t>set line 200</a:t>
            </a:r>
          </a:p>
          <a:p>
            <a:endParaRPr lang="en-US" altLang="ko-KR" sz="1100" dirty="0"/>
          </a:p>
          <a:p>
            <a:r>
              <a:rPr lang="en-US" altLang="ko-KR" sz="1100" dirty="0"/>
              <a:t>select * from </a:t>
            </a:r>
            <a:r>
              <a:rPr lang="en-US" altLang="ko-KR" sz="1100" dirty="0" err="1"/>
              <a:t>handson.evaluate_t</a:t>
            </a:r>
            <a:r>
              <a:rPr lang="en-US" altLang="ko-KR" sz="1100" dirty="0"/>
              <a:t> ;</a:t>
            </a:r>
          </a:p>
          <a:p>
            <a:r>
              <a:rPr lang="en-US" altLang="ko-KR" sz="1100" dirty="0"/>
              <a:t>EMPNO                                FST_EV SND_EV FIN_EV EMP_SOSOK_CD EMP_SB_CD</a:t>
            </a:r>
          </a:p>
          <a:p>
            <a:r>
              <a:rPr lang="en-US" altLang="ko-KR" sz="1100" dirty="0"/>
              <a:t>------------------------------------ ------ ------ ------ ------------ ------------------</a:t>
            </a:r>
          </a:p>
          <a:p>
            <a:r>
              <a:rPr lang="en-US" altLang="ko-KR" sz="1100" dirty="0"/>
              <a:t>21-10044                             3      3      2      AR           MC</a:t>
            </a:r>
          </a:p>
          <a:p>
            <a:r>
              <a:rPr lang="en-US" altLang="ko-KR" sz="1100" dirty="0"/>
              <a:t>21-10106                             1      5             AR           MC</a:t>
            </a:r>
          </a:p>
        </p:txBody>
      </p:sp>
      <p:sp>
        <p:nvSpPr>
          <p:cNvPr id="7" name="직사각형 6"/>
          <p:cNvSpPr/>
          <p:nvPr/>
        </p:nvSpPr>
        <p:spPr>
          <a:xfrm>
            <a:off x="448887" y="1106430"/>
            <a:ext cx="5954797" cy="3139321"/>
          </a:xfrm>
          <a:prstGeom prst="rect">
            <a:avLst/>
          </a:prstGeom>
        </p:spPr>
        <p:txBody>
          <a:bodyPr wrap="square">
            <a:spAutoFit/>
          </a:bodyPr>
          <a:lstStyle/>
          <a:p>
            <a:endParaRPr lang="en-US" altLang="ko-KR" sz="1100" dirty="0"/>
          </a:p>
          <a:p>
            <a:r>
              <a:rPr lang="en-US" altLang="ko-KR" sz="1100" dirty="0"/>
              <a:t>conn </a:t>
            </a:r>
            <a:r>
              <a:rPr lang="en-US" altLang="ko-KR" sz="1100" dirty="0" err="1"/>
              <a:t>adminarmil</a:t>
            </a:r>
            <a:r>
              <a:rPr lang="en-US" altLang="ko-KR" sz="1100" dirty="0"/>
              <a:t>/welcome1@pdbxx</a:t>
            </a:r>
          </a:p>
          <a:p>
            <a:r>
              <a:rPr lang="en-US" altLang="ko-KR" sz="1100" dirty="0"/>
              <a:t>set line 200</a:t>
            </a:r>
          </a:p>
          <a:p>
            <a:r>
              <a:rPr lang="en-US" altLang="ko-KR" sz="1100" dirty="0"/>
              <a:t>select * from </a:t>
            </a:r>
            <a:r>
              <a:rPr lang="en-US" altLang="ko-KR" sz="1100" dirty="0" err="1"/>
              <a:t>handson.evaluate_t</a:t>
            </a:r>
            <a:r>
              <a:rPr lang="en-US" altLang="ko-KR" sz="1100" dirty="0"/>
              <a:t> ;</a:t>
            </a:r>
          </a:p>
          <a:p>
            <a:endParaRPr lang="en-US" altLang="ko-KR" sz="1100" dirty="0"/>
          </a:p>
          <a:p>
            <a:endParaRPr lang="en-US" altLang="ko-KR" sz="1100" dirty="0"/>
          </a:p>
          <a:p>
            <a:r>
              <a:rPr lang="en-US" altLang="ko-KR" sz="1100" dirty="0"/>
              <a:t>EMPNO                                FST_EV SND_EV FIN_EV EMP_SOSOK_CD EMP_SB_CD</a:t>
            </a:r>
          </a:p>
          <a:p>
            <a:r>
              <a:rPr lang="en-US" altLang="ko-KR" sz="1100" dirty="0"/>
              <a:t>------------------------------------ ------ ------ ------ ------------ ------------------</a:t>
            </a:r>
          </a:p>
          <a:p>
            <a:r>
              <a:rPr lang="en-US" altLang="ko-KR" sz="1100" dirty="0"/>
              <a:t>21-10011                             4      4             AR           MIL</a:t>
            </a:r>
          </a:p>
          <a:p>
            <a:r>
              <a:rPr lang="en-US" altLang="ko-KR" sz="1100" dirty="0"/>
              <a:t>21-10102                             1      2      2      AR           MIL</a:t>
            </a:r>
          </a:p>
          <a:p>
            <a:r>
              <a:rPr lang="en-US" altLang="ko-KR" sz="1100" dirty="0"/>
              <a:t>21-10203                             2      2      2      AR           MIL</a:t>
            </a:r>
          </a:p>
          <a:p>
            <a:r>
              <a:rPr lang="en-US" altLang="ko-KR" sz="1100" dirty="0"/>
              <a:t>21-15005                             3      3      3      AR           MIL</a:t>
            </a:r>
          </a:p>
          <a:p>
            <a:r>
              <a:rPr lang="en-US" altLang="ko-KR" sz="1100" dirty="0"/>
              <a:t>21-10307                             2      1      1      AR           MIL</a:t>
            </a:r>
          </a:p>
          <a:p>
            <a:r>
              <a:rPr lang="en-US" altLang="ko-KR" sz="1100" dirty="0"/>
              <a:t>21-10038                             2      2      2      AR           MIL</a:t>
            </a:r>
          </a:p>
          <a:p>
            <a:r>
              <a:rPr lang="en-US" altLang="ko-KR" sz="1100" dirty="0"/>
              <a:t>21-10009                             1      2      2      AR           MIL</a:t>
            </a:r>
          </a:p>
          <a:p>
            <a:r>
              <a:rPr lang="en-US" altLang="ko-KR" sz="1100" dirty="0"/>
              <a:t>21-11010                             2      3      3      AR           MIL</a:t>
            </a:r>
          </a:p>
          <a:p>
            <a:endParaRPr lang="en-US" altLang="ko-KR" sz="1100" dirty="0"/>
          </a:p>
          <a:p>
            <a:r>
              <a:rPr lang="en-US" altLang="ko-KR" sz="1100" dirty="0"/>
              <a:t>8 </a:t>
            </a:r>
            <a:r>
              <a:rPr lang="ko-KR" altLang="en-US" sz="1100" dirty="0"/>
              <a:t>행이 선택되었습니다</a:t>
            </a:r>
            <a:r>
              <a:rPr lang="en-US" altLang="ko-KR" sz="1100" dirty="0"/>
              <a:t>.</a:t>
            </a:r>
          </a:p>
        </p:txBody>
      </p:sp>
      <p:sp>
        <p:nvSpPr>
          <p:cNvPr id="8" name="직사각형 7"/>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389501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바닥글 개체 틀 5"/>
          <p:cNvSpPr>
            <a:spLocks noGrp="1"/>
          </p:cNvSpPr>
          <p:nvPr>
            <p:ph type="ftr" sz="quarter" idx="4294967295"/>
          </p:nvPr>
        </p:nvSpPr>
        <p:spPr>
          <a:xfrm>
            <a:off x="0" y="6424613"/>
            <a:ext cx="5746750" cy="365125"/>
          </a:xfrm>
        </p:spPr>
        <p:txBody>
          <a:bodyPr/>
          <a:lstStyle/>
          <a:p>
            <a:r>
              <a:rPr lang="en-US" dirty="0" smtClean="0"/>
              <a:t>Copyright © 2020, Oracle and/or its affiliates. All rights reserved.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t>52</a:t>
            </a:fld>
            <a:endParaRPr lang="en-US"/>
          </a:p>
        </p:txBody>
      </p:sp>
      <p:cxnSp>
        <p:nvCxnSpPr>
          <p:cNvPr id="12" name="직선 연결선 11"/>
          <p:cNvCxnSpPr/>
          <p:nvPr/>
        </p:nvCxnSpPr>
        <p:spPr>
          <a:xfrm>
            <a:off x="220287" y="989215"/>
            <a:ext cx="1175142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8887" y="606829"/>
            <a:ext cx="1681871" cy="369332"/>
          </a:xfrm>
          <a:prstGeom prst="rect">
            <a:avLst/>
          </a:prstGeom>
          <a:noFill/>
        </p:spPr>
        <p:txBody>
          <a:bodyPr wrap="none" rtlCol="0">
            <a:spAutoFit/>
          </a:bodyPr>
          <a:lstStyle/>
          <a:p>
            <a:r>
              <a:rPr lang="ko-KR" altLang="en-US" dirty="0" smtClean="0"/>
              <a:t>실습 자료 정리</a:t>
            </a:r>
            <a:endParaRPr lang="ko-KR" altLang="en-US" dirty="0"/>
          </a:p>
        </p:txBody>
      </p:sp>
      <p:sp>
        <p:nvSpPr>
          <p:cNvPr id="7" name="직사각형 6"/>
          <p:cNvSpPr/>
          <p:nvPr/>
        </p:nvSpPr>
        <p:spPr>
          <a:xfrm>
            <a:off x="448888" y="1106430"/>
            <a:ext cx="5647112" cy="5339923"/>
          </a:xfrm>
          <a:prstGeom prst="rect">
            <a:avLst/>
          </a:prstGeom>
        </p:spPr>
        <p:txBody>
          <a:bodyPr wrap="square">
            <a:spAutoFit/>
          </a:bodyPr>
          <a:lstStyle/>
          <a:p>
            <a:r>
              <a:rPr lang="en-US" altLang="ko-KR" sz="1100" dirty="0" smtClean="0"/>
              <a:t>conn </a:t>
            </a:r>
            <a:r>
              <a:rPr lang="en-US" altLang="ko-KR" sz="1100" dirty="0" err="1"/>
              <a:t>appuser</a:t>
            </a:r>
            <a:r>
              <a:rPr lang="en-US" altLang="ko-KR" sz="1100" dirty="0"/>
              <a:t>/welcome1@pdbxx</a:t>
            </a:r>
          </a:p>
          <a:p>
            <a:endParaRPr lang="en-US" altLang="ko-KR" sz="1100" dirty="0"/>
          </a:p>
          <a:p>
            <a:r>
              <a:rPr lang="en-US" altLang="ko-KR" sz="1100" dirty="0" smtClean="0"/>
              <a:t>drop package DATAZONE_DRV_CTX_PKG;</a:t>
            </a:r>
          </a:p>
          <a:p>
            <a:r>
              <a:rPr lang="en-US" altLang="ko-KR" sz="1100" dirty="0" smtClean="0"/>
              <a:t>drop function VPD_FUNCTION_SOSOK_GROUP;</a:t>
            </a:r>
          </a:p>
          <a:p>
            <a:r>
              <a:rPr lang="en-US" altLang="ko-KR" sz="1100" dirty="0" smtClean="0"/>
              <a:t>drop function VPD_FUNCTION_SB_GROUP;</a:t>
            </a:r>
          </a:p>
          <a:p>
            <a:r>
              <a:rPr lang="en-US" altLang="ko-KR" sz="1100" dirty="0" smtClean="0"/>
              <a:t>drop package DATAZONE_CTX_PKG;</a:t>
            </a:r>
          </a:p>
          <a:p>
            <a:endParaRPr lang="en-US" altLang="ko-KR" sz="1100" dirty="0" smtClean="0"/>
          </a:p>
          <a:p>
            <a:r>
              <a:rPr lang="en-US" altLang="ko-KR" sz="1100" dirty="0" smtClean="0"/>
              <a:t>drop trigger SET_DATAZONE_CTX_TRIG;</a:t>
            </a:r>
          </a:p>
          <a:p>
            <a:r>
              <a:rPr lang="en-US" altLang="ko-KR" sz="1100" dirty="0" smtClean="0"/>
              <a:t>drop trigger SET_DATAZONE_DRV_CTX_TRIG;</a:t>
            </a:r>
          </a:p>
          <a:p>
            <a:endParaRPr lang="en-US" altLang="ko-KR" sz="1100" dirty="0" smtClean="0"/>
          </a:p>
          <a:p>
            <a:r>
              <a:rPr lang="en-US" altLang="ko-KR" sz="1100" dirty="0" smtClean="0"/>
              <a:t>exec DBMS_RLS.DISABLE_GROUPED_POLICY('HANDSON','EVALUATE_T','SOSOK_GROUP','FILTER_SOSOK_POLICY');</a:t>
            </a:r>
          </a:p>
          <a:p>
            <a:r>
              <a:rPr lang="en-US" altLang="ko-KR" sz="1100" dirty="0" smtClean="0"/>
              <a:t>exec DBMS_RLS.DISABLE_GROUPED_POLICY('HANDSON','EVALUATE_T','SB_GROUP','FILTER_SB_POLICY');</a:t>
            </a:r>
          </a:p>
          <a:p>
            <a:endParaRPr lang="en-US" altLang="ko-KR" sz="1100" dirty="0" smtClean="0"/>
          </a:p>
          <a:p>
            <a:r>
              <a:rPr lang="en-US" altLang="ko-KR" sz="1100" dirty="0" smtClean="0"/>
              <a:t>exec DBMS_RLS.DROP_GROUPED_POLICY('HANDSON', 'EVALUATE_T', 'SOSOK_GROUP','FILTER_SOSOK_POLICY') ;</a:t>
            </a:r>
          </a:p>
          <a:p>
            <a:r>
              <a:rPr lang="en-US" altLang="ko-KR" sz="1100" dirty="0" smtClean="0"/>
              <a:t>exec DBMS_RLS.DROP_GROUPED_POLICY('HANDSON', 'EVALUATE_T', 'SB_GROUP','FILTER_SB_POLICY') ;</a:t>
            </a:r>
          </a:p>
          <a:p>
            <a:endParaRPr lang="en-US" altLang="ko-KR" sz="1100" dirty="0" smtClean="0"/>
          </a:p>
          <a:p>
            <a:r>
              <a:rPr lang="en-US" altLang="ko-KR" sz="1100" dirty="0" smtClean="0"/>
              <a:t>exec DBMS_RLS.DELETE_POLICY_GROUP('HANDSON','EVALUATE_T','SOSOK_GROUP');</a:t>
            </a:r>
          </a:p>
          <a:p>
            <a:r>
              <a:rPr lang="en-US" altLang="ko-KR" sz="1100" dirty="0" smtClean="0"/>
              <a:t>exec DBMS_RLS.DELETE_POLICY_GROUP('HANDSON','EVALUATE_T','SB_GROUP');</a:t>
            </a:r>
          </a:p>
          <a:p>
            <a:endParaRPr lang="en-US" altLang="ko-KR" sz="1100" dirty="0" smtClean="0"/>
          </a:p>
          <a:p>
            <a:r>
              <a:rPr lang="en-US" altLang="ko-KR" sz="1100" dirty="0" smtClean="0"/>
              <a:t>exec DBMS_RLS.DROP_POLICY_CONTEXT('</a:t>
            </a:r>
            <a:r>
              <a:rPr lang="en-US" altLang="ko-KR" sz="1100" dirty="0" err="1" smtClean="0"/>
              <a:t>handson</a:t>
            </a:r>
            <a:r>
              <a:rPr lang="en-US" altLang="ko-KR" sz="1100" dirty="0" smtClean="0"/>
              <a:t>','evaluate_t','datazone_drv_</a:t>
            </a:r>
            <a:r>
              <a:rPr lang="en-US" altLang="ko-KR" sz="1100" dirty="0" err="1" smtClean="0"/>
              <a:t>ctx</a:t>
            </a:r>
            <a:r>
              <a:rPr lang="en-US" altLang="ko-KR" sz="1100" dirty="0" smtClean="0"/>
              <a:t>','</a:t>
            </a:r>
            <a:r>
              <a:rPr lang="en-US" altLang="ko-KR" sz="1100" dirty="0" err="1" smtClean="0"/>
              <a:t>policy_group</a:t>
            </a:r>
            <a:r>
              <a:rPr lang="en-US" altLang="ko-KR" sz="1100" dirty="0" smtClean="0"/>
              <a:t>');</a:t>
            </a:r>
          </a:p>
          <a:p>
            <a:endParaRPr lang="en-US" altLang="ko-KR" sz="1100" dirty="0"/>
          </a:p>
        </p:txBody>
      </p:sp>
      <p:sp>
        <p:nvSpPr>
          <p:cNvPr id="8" name="직사각형 7"/>
          <p:cNvSpPr/>
          <p:nvPr/>
        </p:nvSpPr>
        <p:spPr>
          <a:xfrm>
            <a:off x="6370319" y="1106430"/>
            <a:ext cx="3621579" cy="1954381"/>
          </a:xfrm>
          <a:prstGeom prst="rect">
            <a:avLst/>
          </a:prstGeom>
        </p:spPr>
        <p:txBody>
          <a:bodyPr wrap="square">
            <a:spAutoFit/>
          </a:bodyPr>
          <a:lstStyle/>
          <a:p>
            <a:r>
              <a:rPr lang="en-US" altLang="ko-KR" sz="1100" dirty="0" smtClean="0"/>
              <a:t>conn sys/Welcome1@pdbxx as </a:t>
            </a:r>
            <a:r>
              <a:rPr lang="en-US" altLang="ko-KR" sz="1100" dirty="0" err="1" smtClean="0"/>
              <a:t>sysdba</a:t>
            </a:r>
            <a:endParaRPr lang="en-US" altLang="ko-KR" sz="1100" dirty="0"/>
          </a:p>
          <a:p>
            <a:endParaRPr lang="en-US" altLang="ko-KR" sz="1100" dirty="0" smtClean="0"/>
          </a:p>
          <a:p>
            <a:r>
              <a:rPr lang="en-US" altLang="ko-KR" sz="1100" dirty="0" smtClean="0"/>
              <a:t>drop </a:t>
            </a:r>
            <a:r>
              <a:rPr lang="en-US" altLang="ko-KR" sz="1100" dirty="0"/>
              <a:t>context </a:t>
            </a:r>
            <a:r>
              <a:rPr lang="en-US" altLang="ko-KR" sz="1100" dirty="0" err="1"/>
              <a:t>datazone_ctx</a:t>
            </a:r>
            <a:r>
              <a:rPr lang="en-US" altLang="ko-KR" sz="1100" dirty="0"/>
              <a:t>;</a:t>
            </a:r>
          </a:p>
          <a:p>
            <a:r>
              <a:rPr lang="en-US" altLang="ko-KR" sz="1100" dirty="0"/>
              <a:t>drop context </a:t>
            </a:r>
            <a:r>
              <a:rPr lang="en-US" altLang="ko-KR" sz="1100" dirty="0" err="1"/>
              <a:t>datazone_drv_ctx</a:t>
            </a:r>
            <a:r>
              <a:rPr lang="en-US" altLang="ko-KR" sz="1100" dirty="0"/>
              <a:t>;</a:t>
            </a:r>
          </a:p>
          <a:p>
            <a:r>
              <a:rPr lang="en-US" altLang="ko-KR" sz="1100" dirty="0"/>
              <a:t>drop user </a:t>
            </a:r>
            <a:r>
              <a:rPr lang="en-US" altLang="ko-KR" sz="1100" dirty="0" err="1"/>
              <a:t>handson</a:t>
            </a:r>
            <a:r>
              <a:rPr lang="en-US" altLang="ko-KR" sz="1100" dirty="0"/>
              <a:t> cascade</a:t>
            </a:r>
            <a:r>
              <a:rPr lang="en-US" altLang="ko-KR" sz="1100" dirty="0" smtClean="0"/>
              <a:t>;</a:t>
            </a:r>
          </a:p>
          <a:p>
            <a:r>
              <a:rPr lang="en-US" altLang="ko-KR" sz="1100" dirty="0" smtClean="0"/>
              <a:t>Drop user </a:t>
            </a:r>
            <a:r>
              <a:rPr lang="en-US" altLang="ko-KR" sz="1100" dirty="0" err="1" smtClean="0"/>
              <a:t>appuser</a:t>
            </a:r>
            <a:r>
              <a:rPr lang="en-US" altLang="ko-KR" sz="1100" dirty="0" smtClean="0"/>
              <a:t> cascade;</a:t>
            </a:r>
            <a:endParaRPr lang="en-US" altLang="ko-KR" sz="1100" dirty="0"/>
          </a:p>
          <a:p>
            <a:r>
              <a:rPr lang="en-US" altLang="ko-KR" sz="1100" dirty="0"/>
              <a:t>drop user ADMINAR cascade;</a:t>
            </a:r>
          </a:p>
          <a:p>
            <a:r>
              <a:rPr lang="en-US" altLang="ko-KR" sz="1100" dirty="0"/>
              <a:t>drop user ADMINARMC cascade;</a:t>
            </a:r>
          </a:p>
          <a:p>
            <a:r>
              <a:rPr lang="en-US" altLang="ko-KR" sz="1100" dirty="0"/>
              <a:t>drop user ADMINARMIL cascade;</a:t>
            </a:r>
          </a:p>
          <a:p>
            <a:r>
              <a:rPr lang="en-US" altLang="ko-KR" sz="1100" dirty="0"/>
              <a:t>drop user ADMINNV cascade;</a:t>
            </a:r>
          </a:p>
          <a:p>
            <a:r>
              <a:rPr lang="en-US" altLang="ko-KR" sz="1100" dirty="0"/>
              <a:t>drop user ADMINAF cascade;</a:t>
            </a:r>
          </a:p>
        </p:txBody>
      </p:sp>
      <p:sp>
        <p:nvSpPr>
          <p:cNvPr id="9" name="직사각형 8"/>
          <p:cNvSpPr/>
          <p:nvPr/>
        </p:nvSpPr>
        <p:spPr>
          <a:xfrm>
            <a:off x="8183339" y="381325"/>
            <a:ext cx="4008661" cy="369332"/>
          </a:xfrm>
          <a:prstGeom prst="rect">
            <a:avLst/>
          </a:prstGeom>
        </p:spPr>
        <p:txBody>
          <a:bodyPr wrap="none">
            <a:spAutoFit/>
          </a:bodyPr>
          <a:lstStyle/>
          <a:p>
            <a:r>
              <a:rPr lang="en-US" altLang="ko-KR" dirty="0"/>
              <a:t>Policy group</a:t>
            </a:r>
            <a:r>
              <a:rPr lang="ko-KR" altLang="en-US" dirty="0"/>
              <a:t>을 이용한 접근제어</a:t>
            </a:r>
            <a:r>
              <a:rPr lang="en-US" altLang="ko-KR" dirty="0"/>
              <a:t> </a:t>
            </a:r>
            <a:r>
              <a:rPr lang="ko-KR" altLang="en-US" dirty="0"/>
              <a:t>실습 </a:t>
            </a:r>
          </a:p>
        </p:txBody>
      </p:sp>
    </p:spTree>
    <p:extLst>
      <p:ext uri="{BB962C8B-B14F-4D97-AF65-F5344CB8AC3E}">
        <p14:creationId xmlns:p14="http://schemas.microsoft.com/office/powerpoint/2010/main" val="336772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그림 개체 틀 5"/>
          <p:cNvSpPr>
            <a:spLocks noGrp="1"/>
          </p:cNvSpPr>
          <p:nvPr>
            <p:ph type="pic" sz="quarter" idx="10"/>
          </p:nvPr>
        </p:nvSpPr>
        <p:spPr/>
      </p:sp>
      <p:sp>
        <p:nvSpPr>
          <p:cNvPr id="8" name="텍스트 개체 틀 7"/>
          <p:cNvSpPr>
            <a:spLocks noGrp="1"/>
          </p:cNvSpPr>
          <p:nvPr>
            <p:ph type="body" sz="quarter" idx="13"/>
          </p:nvPr>
        </p:nvSpPr>
        <p:spPr/>
        <p:txBody>
          <a:bodyPr/>
          <a:lstStyle/>
          <a:p>
            <a:r>
              <a:rPr lang="ko-KR" altLang="en-US" dirty="0" smtClean="0">
                <a:solidFill>
                  <a:schemeClr val="tx1"/>
                </a:solidFill>
              </a:rPr>
              <a:t>수고하셨습니다</a:t>
            </a:r>
            <a:r>
              <a:rPr lang="en-US" altLang="ko-KR" dirty="0" smtClean="0">
                <a:solidFill>
                  <a:schemeClr val="tx1"/>
                </a:solidFill>
              </a:rPr>
              <a:t>.</a:t>
            </a:r>
            <a:endParaRPr lang="ko-KR" altLang="en-US" dirty="0">
              <a:solidFill>
                <a:schemeClr val="tx1"/>
              </a:solidFill>
            </a:endParaRPr>
          </a:p>
        </p:txBody>
      </p:sp>
      <p:sp>
        <p:nvSpPr>
          <p:cNvPr id="9" name="텍스트 개체 틀 8"/>
          <p:cNvSpPr>
            <a:spLocks noGrp="1"/>
          </p:cNvSpPr>
          <p:nvPr>
            <p:ph type="body" sz="quarter" idx="14"/>
          </p:nvPr>
        </p:nvSpPr>
        <p:spPr/>
        <p:txBody>
          <a:bodyPr/>
          <a:lstStyle/>
          <a:p>
            <a:r>
              <a:rPr lang="en-US" altLang="ko-KR" dirty="0" smtClean="0">
                <a:solidFill>
                  <a:schemeClr val="tx1"/>
                </a:solidFill>
              </a:rPr>
              <a:t>Woonyong.ko@oracle.com</a:t>
            </a:r>
            <a:endParaRPr lang="ko-KR" altLang="en-US" dirty="0">
              <a:solidFill>
                <a:schemeClr val="tx1"/>
              </a:solidFill>
            </a:endParaRPr>
          </a:p>
        </p:txBody>
      </p:sp>
      <p:sp>
        <p:nvSpPr>
          <p:cNvPr id="7" name="텍스트 개체 틀 6"/>
          <p:cNvSpPr>
            <a:spLocks noGrp="1"/>
          </p:cNvSpPr>
          <p:nvPr>
            <p:ph type="body" sz="quarter" idx="12"/>
          </p:nvPr>
        </p:nvSpPr>
        <p:spPr/>
        <p:txBody>
          <a:bodyPr/>
          <a:lstStyle/>
          <a:p>
            <a:endParaRPr lang="ko-KR" altLang="en-US"/>
          </a:p>
        </p:txBody>
      </p:sp>
      <p:sp>
        <p:nvSpPr>
          <p:cNvPr id="5" name="슬라이드 번호 개체 틀 4"/>
          <p:cNvSpPr>
            <a:spLocks noGrp="1"/>
          </p:cNvSpPr>
          <p:nvPr>
            <p:ph type="sldNum" sz="quarter" idx="4294967295"/>
          </p:nvPr>
        </p:nvSpPr>
        <p:spPr>
          <a:xfrm>
            <a:off x="0" y="6356350"/>
            <a:ext cx="387350" cy="365125"/>
          </a:xfrm>
        </p:spPr>
        <p:txBody>
          <a:bodyPr/>
          <a:lstStyle/>
          <a:p>
            <a:fld id="{7C371504-33D9-B044-8C50-620C44A06CB1}" type="slidenum">
              <a:rPr lang="en-US" smtClean="0"/>
              <a:pPr/>
              <a:t>53</a:t>
            </a:fld>
            <a:endParaRPr lang="en-US" dirty="0"/>
          </a:p>
        </p:txBody>
      </p:sp>
    </p:spTree>
    <p:extLst>
      <p:ext uri="{BB962C8B-B14F-4D97-AF65-F5344CB8AC3E}">
        <p14:creationId xmlns:p14="http://schemas.microsoft.com/office/powerpoint/2010/main" val="370473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VPD(Oracle Virtual Private Database) </a:t>
            </a:r>
            <a:r>
              <a:rPr lang="ko-KR" altLang="en-US" dirty="0" smtClean="0"/>
              <a:t>요약</a:t>
            </a:r>
            <a:endParaRPr lang="ko-KR" altLang="en-US" dirty="0"/>
          </a:p>
        </p:txBody>
      </p:sp>
      <p:sp>
        <p:nvSpPr>
          <p:cNvPr id="3" name="내용 개체 틀 2"/>
          <p:cNvSpPr>
            <a:spLocks noGrp="1"/>
          </p:cNvSpPr>
          <p:nvPr>
            <p:ph idx="1"/>
          </p:nvPr>
        </p:nvSpPr>
        <p:spPr/>
        <p:txBody>
          <a:bodyPr/>
          <a:lstStyle/>
          <a:p>
            <a:pPr marL="285750" indent="-285750">
              <a:lnSpc>
                <a:spcPct val="100000"/>
              </a:lnSpc>
              <a:buFont typeface="Arial" panose="020B0604020202020204" pitchFamily="34" charset="0"/>
              <a:buChar char="•"/>
            </a:pPr>
            <a:r>
              <a:rPr lang="en-US" altLang="ko-KR" sz="2000" dirty="0"/>
              <a:t>Table, View </a:t>
            </a:r>
            <a:r>
              <a:rPr lang="ko-KR" altLang="en-US" sz="2000" dirty="0"/>
              <a:t>또는 </a:t>
            </a:r>
            <a:r>
              <a:rPr lang="en-US" altLang="ko-KR" sz="2000" dirty="0"/>
              <a:t>Synonym</a:t>
            </a:r>
            <a:r>
              <a:rPr lang="ko-KR" altLang="en-US" sz="2000" dirty="0"/>
              <a:t>에 동적 </a:t>
            </a:r>
            <a:r>
              <a:rPr lang="en-US" altLang="ko-KR" sz="2000" dirty="0"/>
              <a:t>WHERE </a:t>
            </a:r>
            <a:r>
              <a:rPr lang="ko-KR" altLang="en-US" sz="2000" dirty="0"/>
              <a:t>절을 강제 적용</a:t>
            </a:r>
            <a:endParaRPr lang="en-US" altLang="ko-KR" sz="2000" dirty="0"/>
          </a:p>
          <a:p>
            <a:pPr marL="285750" indent="-285750">
              <a:lnSpc>
                <a:spcPct val="100000"/>
              </a:lnSpc>
              <a:buFont typeface="Arial" panose="020B0604020202020204" pitchFamily="34" charset="0"/>
              <a:buChar char="•"/>
            </a:pPr>
            <a:r>
              <a:rPr lang="en-US" altLang="ko-KR" sz="2000" dirty="0" smtClean="0"/>
              <a:t>Row</a:t>
            </a:r>
            <a:r>
              <a:rPr lang="ko-KR" altLang="en-US" sz="2000" dirty="0" smtClean="0"/>
              <a:t> </a:t>
            </a:r>
            <a:r>
              <a:rPr lang="ko-KR" altLang="en-US" sz="2000" dirty="0"/>
              <a:t>및 </a:t>
            </a:r>
            <a:r>
              <a:rPr lang="en-US" altLang="ko-KR" sz="2000" dirty="0" smtClean="0"/>
              <a:t>Column </a:t>
            </a:r>
            <a:r>
              <a:rPr lang="ko-KR" altLang="en-US" sz="2000" dirty="0" smtClean="0"/>
              <a:t>레벨의 데이터 액세스를 </a:t>
            </a:r>
            <a:r>
              <a:rPr lang="ko-KR" altLang="en-US" sz="2000" dirty="0"/>
              <a:t>제어하는 보안 </a:t>
            </a:r>
            <a:r>
              <a:rPr lang="ko-KR" altLang="en-US" sz="2000" dirty="0" smtClean="0"/>
              <a:t>기능</a:t>
            </a:r>
            <a:endParaRPr lang="en-US" altLang="ko-KR" sz="2000" dirty="0" smtClean="0"/>
          </a:p>
          <a:p>
            <a:pPr marL="285750" indent="-285750">
              <a:lnSpc>
                <a:spcPct val="100000"/>
              </a:lnSpc>
              <a:buFont typeface="Arial" panose="020B0604020202020204" pitchFamily="34" charset="0"/>
              <a:buChar char="•"/>
            </a:pPr>
            <a:r>
              <a:rPr lang="ko-KR" altLang="en-US" sz="2000" dirty="0" smtClean="0"/>
              <a:t>어플리케이션 </a:t>
            </a:r>
            <a:r>
              <a:rPr lang="ko-KR" altLang="en-US" sz="2000" dirty="0"/>
              <a:t>통합환경에서 조직간의 데이터 존을 만들고 유지할 때 유용  </a:t>
            </a:r>
            <a:endParaRPr lang="en-US" altLang="ko-KR" sz="2000" dirty="0"/>
          </a:p>
          <a:p>
            <a:pPr marL="285750" indent="-285750">
              <a:lnSpc>
                <a:spcPct val="100000"/>
              </a:lnSpc>
              <a:buFont typeface="Arial" panose="020B0604020202020204" pitchFamily="34" charset="0"/>
              <a:buChar char="•"/>
            </a:pPr>
            <a:r>
              <a:rPr lang="en-US" altLang="ko-KR" sz="2000" dirty="0" smtClean="0"/>
              <a:t>SELECT</a:t>
            </a:r>
            <a:r>
              <a:rPr lang="en-US" altLang="ko-KR" sz="2000" dirty="0"/>
              <a:t>, INSERT, UPDATE, INDEX, </a:t>
            </a:r>
            <a:r>
              <a:rPr lang="ko-KR" altLang="en-US" sz="2000" dirty="0" smtClean="0"/>
              <a:t>및 </a:t>
            </a:r>
            <a:r>
              <a:rPr lang="en-US" altLang="ko-KR" sz="2000" dirty="0" smtClean="0"/>
              <a:t>DELETE </a:t>
            </a:r>
            <a:r>
              <a:rPr lang="ko-KR" altLang="en-US" sz="2000" dirty="0" smtClean="0"/>
              <a:t>구문 제어</a:t>
            </a:r>
            <a:r>
              <a:rPr lang="en-US" altLang="ko-KR" sz="2000" dirty="0" smtClean="0"/>
              <a:t> </a:t>
            </a:r>
          </a:p>
          <a:p>
            <a:pPr marL="285750" indent="-285750">
              <a:lnSpc>
                <a:spcPct val="100000"/>
              </a:lnSpc>
              <a:buFont typeface="Arial" panose="020B0604020202020204" pitchFamily="34" charset="0"/>
              <a:buChar char="•"/>
            </a:pPr>
            <a:r>
              <a:rPr lang="en-US" altLang="ko-KR" sz="2000" dirty="0" smtClean="0"/>
              <a:t>DDL(Truncate, Alter </a:t>
            </a:r>
            <a:r>
              <a:rPr lang="ko-KR" altLang="en-US" sz="2000" dirty="0" smtClean="0"/>
              <a:t>등</a:t>
            </a:r>
            <a:r>
              <a:rPr lang="en-US" altLang="ko-KR" sz="2000" dirty="0" smtClean="0"/>
              <a:t>) </a:t>
            </a:r>
            <a:r>
              <a:rPr lang="ko-KR" altLang="en-US" sz="2000" dirty="0" smtClean="0"/>
              <a:t>미 지원</a:t>
            </a:r>
            <a:endParaRPr lang="ko-KR" altLang="en-US" sz="2000" dirty="0"/>
          </a:p>
        </p:txBody>
      </p:sp>
      <p:sp>
        <p:nvSpPr>
          <p:cNvPr id="4" name="슬라이드 번호 개체 틀 3"/>
          <p:cNvSpPr>
            <a:spLocks noGrp="1"/>
          </p:cNvSpPr>
          <p:nvPr>
            <p:ph type="sldNum" sz="quarter" idx="12"/>
          </p:nvPr>
        </p:nvSpPr>
        <p:spPr/>
        <p:txBody>
          <a:bodyPr/>
          <a:lstStyle/>
          <a:p>
            <a:fld id="{345D60D9-5372-5F40-9443-0F9AE5BDC3C8}" type="slidenum">
              <a:rPr lang="en-US" smtClean="0"/>
              <a:t>6</a:t>
            </a:fld>
            <a:endParaRPr lang="en-US"/>
          </a:p>
        </p:txBody>
      </p:sp>
      <p:sp>
        <p:nvSpPr>
          <p:cNvPr id="5" name="바닥글 개체 틀 4"/>
          <p:cNvSpPr>
            <a:spLocks noGrp="1"/>
          </p:cNvSpPr>
          <p:nvPr>
            <p:ph type="ftr" sz="quarter" idx="11"/>
          </p:nvPr>
        </p:nvSpPr>
        <p:spPr/>
        <p:txBody>
          <a:bodyPr/>
          <a:lstStyle/>
          <a:p>
            <a:r>
              <a:rPr lang="en-US" smtClean="0"/>
              <a:t>Copyright © 2020, Oracle and/or its affiliates. All rights reserved.</a:t>
            </a:r>
            <a:endParaRPr lang="en-US"/>
          </a:p>
        </p:txBody>
      </p:sp>
      <p:grpSp>
        <p:nvGrpSpPr>
          <p:cNvPr id="80" name="그룹 79"/>
          <p:cNvGrpSpPr/>
          <p:nvPr/>
        </p:nvGrpSpPr>
        <p:grpSpPr>
          <a:xfrm>
            <a:off x="2143408" y="3832168"/>
            <a:ext cx="7674560" cy="2117793"/>
            <a:chOff x="1594768" y="2965839"/>
            <a:chExt cx="9410987" cy="3208565"/>
          </a:xfrm>
        </p:grpSpPr>
        <p:sp>
          <p:nvSpPr>
            <p:cNvPr id="6" name="Rectangle 10"/>
            <p:cNvSpPr>
              <a:spLocks noChangeArrowheads="1"/>
            </p:cNvSpPr>
            <p:nvPr/>
          </p:nvSpPr>
          <p:spPr bwMode="auto">
            <a:xfrm rot="20280901">
              <a:off x="8203713" y="2965839"/>
              <a:ext cx="1038746" cy="339196"/>
            </a:xfrm>
            <a:prstGeom prst="rect">
              <a:avLst/>
            </a:prstGeom>
            <a:noFill/>
            <a:ln w="9525">
              <a:noFill/>
              <a:miter lim="800000"/>
              <a:headEnd/>
              <a:tailEnd/>
            </a:ln>
          </p:spPr>
          <p:txBody>
            <a:bodyPr wrap="square" lIns="92075" tIns="46038" rIns="92075" bIns="46038">
              <a:spAutoFit/>
            </a:bodyPr>
            <a:lstStyle/>
            <a:p>
              <a:pPr algn="l" latinLnBrk="0">
                <a:spcBef>
                  <a:spcPct val="0"/>
                </a:spcBef>
                <a:buClrTx/>
                <a:buFontTx/>
                <a:buNone/>
                <a:defRPr/>
              </a:pPr>
              <a:r>
                <a:rPr kumimoji="0" lang="en-US" altLang="ko-KR" sz="1600" b="0" u="none">
                  <a:latin typeface="+mn-lt"/>
                  <a:ea typeface="+mn-ea"/>
                </a:rPr>
                <a:t>Revenue</a:t>
              </a:r>
            </a:p>
          </p:txBody>
        </p:sp>
        <p:graphicFrame>
          <p:nvGraphicFramePr>
            <p:cNvPr id="7" name="Object 68"/>
            <p:cNvGraphicFramePr>
              <a:graphicFrameLocks noChangeAspect="1"/>
            </p:cNvGraphicFramePr>
            <p:nvPr>
              <p:extLst>
                <p:ext uri="{D42A27DB-BD31-4B8C-83A1-F6EECF244321}">
                  <p14:modId xmlns:p14="http://schemas.microsoft.com/office/powerpoint/2010/main" val="2956936636"/>
                </p:ext>
              </p:extLst>
            </p:nvPr>
          </p:nvGraphicFramePr>
          <p:xfrm>
            <a:off x="7192979" y="2979215"/>
            <a:ext cx="575356" cy="799298"/>
          </p:xfrm>
          <a:graphic>
            <a:graphicData uri="http://schemas.openxmlformats.org/presentationml/2006/ole">
              <mc:AlternateContent xmlns:mc="http://schemas.openxmlformats.org/markup-compatibility/2006">
                <mc:Choice xmlns:v="urn:schemas-microsoft-com:vml" Requires="v">
                  <p:oleObj spid="_x0000_s1194" name="비트맵 이미지" r:id="rId3" imgW="685714" imgH="781159" progId="PBrush">
                    <p:embed/>
                  </p:oleObj>
                </mc:Choice>
                <mc:Fallback>
                  <p:oleObj name="비트맵 이미지" r:id="rId3" imgW="685714" imgH="781159" progId="PBrush">
                    <p:embed/>
                    <p:pic>
                      <p:nvPicPr>
                        <p:cNvPr id="9"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979" y="2979215"/>
                          <a:ext cx="575356" cy="79929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그룹 7"/>
            <p:cNvGrpSpPr/>
            <p:nvPr/>
          </p:nvGrpSpPr>
          <p:grpSpPr>
            <a:xfrm>
              <a:off x="1594768" y="3058496"/>
              <a:ext cx="9410987" cy="3115908"/>
              <a:chOff x="619125" y="3495675"/>
              <a:chExt cx="8959853" cy="2866313"/>
            </a:xfrm>
          </p:grpSpPr>
          <p:sp>
            <p:nvSpPr>
              <p:cNvPr id="9" name="Rectangle 5"/>
              <p:cNvSpPr>
                <a:spLocks noChangeArrowheads="1"/>
              </p:cNvSpPr>
              <p:nvPr/>
            </p:nvSpPr>
            <p:spPr bwMode="auto">
              <a:xfrm>
                <a:off x="619125" y="4440238"/>
                <a:ext cx="1547813" cy="312025"/>
              </a:xfrm>
              <a:prstGeom prst="rect">
                <a:avLst/>
              </a:prstGeom>
              <a:noFill/>
              <a:ln w="9525">
                <a:noFill/>
                <a:miter lim="800000"/>
                <a:headEnd/>
                <a:tailEnd/>
              </a:ln>
            </p:spPr>
            <p:txBody>
              <a:bodyPr lIns="92075" tIns="46038" rIns="92075" bIns="46038">
                <a:spAutoFit/>
              </a:bodyPr>
              <a:lstStyle/>
              <a:p>
                <a:pPr algn="ctr" defTabSz="822325" latinLnBrk="0">
                  <a:spcBef>
                    <a:spcPct val="50000"/>
                  </a:spcBef>
                  <a:buClrTx/>
                  <a:buFontTx/>
                  <a:buNone/>
                  <a:defRPr/>
                </a:pPr>
                <a:r>
                  <a:rPr kumimoji="0" lang="en-US" altLang="ko-KR" sz="1600" b="0" u="none">
                    <a:latin typeface="+mn-lt"/>
                    <a:ea typeface="+mn-ea"/>
                  </a:rPr>
                  <a:t>MRD Sales</a:t>
                </a:r>
              </a:p>
            </p:txBody>
          </p:sp>
          <p:sp>
            <p:nvSpPr>
              <p:cNvPr id="10" name="Rectangle 6"/>
              <p:cNvSpPr>
                <a:spLocks noChangeArrowheads="1"/>
              </p:cNvSpPr>
              <p:nvPr/>
            </p:nvSpPr>
            <p:spPr bwMode="auto">
              <a:xfrm>
                <a:off x="708025" y="6049963"/>
                <a:ext cx="1519238" cy="312025"/>
              </a:xfrm>
              <a:prstGeom prst="rect">
                <a:avLst/>
              </a:prstGeom>
              <a:noFill/>
              <a:ln w="9525">
                <a:noFill/>
                <a:miter lim="800000"/>
                <a:headEnd/>
                <a:tailEnd/>
              </a:ln>
            </p:spPr>
            <p:txBody>
              <a:bodyPr lIns="92075" tIns="46038" rIns="92075" bIns="46038">
                <a:spAutoFit/>
              </a:bodyPr>
              <a:lstStyle/>
              <a:p>
                <a:pPr algn="ctr" defTabSz="822325" latinLnBrk="0">
                  <a:spcBef>
                    <a:spcPct val="50000"/>
                  </a:spcBef>
                  <a:buClrTx/>
                  <a:buFontTx/>
                  <a:buNone/>
                  <a:defRPr/>
                </a:pPr>
                <a:r>
                  <a:rPr kumimoji="0" lang="en-US" altLang="ko-KR" sz="1600" b="0" u="none">
                    <a:latin typeface="+mn-lt"/>
                    <a:ea typeface="+mn-ea"/>
                  </a:rPr>
                  <a:t>CMU Sales</a:t>
                </a:r>
              </a:p>
            </p:txBody>
          </p:sp>
          <p:pic>
            <p:nvPicPr>
              <p:cNvPr id="11" name="Picture 7" descr="peop050"/>
              <p:cNvPicPr>
                <a:picLocks noChangeAspect="1" noChangeArrowheads="1"/>
              </p:cNvPicPr>
              <p:nvPr/>
            </p:nvPicPr>
            <p:blipFill>
              <a:blip r:embed="rId5" cstate="print"/>
              <a:srcRect/>
              <a:stretch>
                <a:fillRect/>
              </a:stretch>
            </p:blipFill>
            <p:spPr bwMode="auto">
              <a:xfrm>
                <a:off x="1273175" y="3766045"/>
                <a:ext cx="314325" cy="717055"/>
              </a:xfrm>
              <a:prstGeom prst="rect">
                <a:avLst/>
              </a:prstGeom>
              <a:noFill/>
              <a:ln w="9525">
                <a:noFill/>
                <a:miter lim="800000"/>
                <a:headEnd/>
                <a:tailEnd/>
              </a:ln>
            </p:spPr>
          </p:pic>
          <p:pic>
            <p:nvPicPr>
              <p:cNvPr id="12" name="Picture 8" descr="peop047"/>
              <p:cNvPicPr>
                <a:picLocks noChangeAspect="1" noChangeArrowheads="1"/>
              </p:cNvPicPr>
              <p:nvPr/>
            </p:nvPicPr>
            <p:blipFill>
              <a:blip r:embed="rId6" cstate="print"/>
              <a:srcRect/>
              <a:stretch>
                <a:fillRect/>
              </a:stretch>
            </p:blipFill>
            <p:spPr bwMode="auto">
              <a:xfrm>
                <a:off x="1243013" y="5258092"/>
                <a:ext cx="357187" cy="820446"/>
              </a:xfrm>
              <a:prstGeom prst="rect">
                <a:avLst/>
              </a:prstGeom>
              <a:noFill/>
              <a:ln w="9525">
                <a:noFill/>
                <a:miter lim="800000"/>
                <a:headEnd/>
                <a:tailEnd/>
              </a:ln>
            </p:spPr>
          </p:pic>
          <p:sp>
            <p:nvSpPr>
              <p:cNvPr id="13" name="Rectangle 9"/>
              <p:cNvSpPr>
                <a:spLocks noChangeArrowheads="1"/>
              </p:cNvSpPr>
              <p:nvPr/>
            </p:nvSpPr>
            <p:spPr bwMode="auto">
              <a:xfrm>
                <a:off x="2720707" y="4186922"/>
                <a:ext cx="3145379" cy="472734"/>
              </a:xfrm>
              <a:prstGeom prst="rect">
                <a:avLst/>
              </a:prstGeom>
              <a:noFill/>
              <a:ln w="9525">
                <a:noFill/>
                <a:miter lim="800000"/>
                <a:headEnd/>
                <a:tailEnd/>
              </a:ln>
            </p:spPr>
            <p:txBody>
              <a:bodyPr wrap="square" lIns="92075" tIns="46038" rIns="92075" bIns="46038">
                <a:spAutoFit/>
              </a:bodyPr>
              <a:lstStyle/>
              <a:p>
                <a:pPr algn="ctr" defTabSz="822325" latinLnBrk="0">
                  <a:spcBef>
                    <a:spcPct val="50000"/>
                  </a:spcBef>
                  <a:buClrTx/>
                  <a:buFontTx/>
                  <a:buNone/>
                </a:pPr>
                <a:r>
                  <a:rPr kumimoji="0" lang="en-US" altLang="ko-KR" sz="1600" b="0" u="none" dirty="0">
                    <a:latin typeface="+mn-lt"/>
                    <a:ea typeface="맑은 고딕" pitchFamily="50" charset="-127"/>
                  </a:rPr>
                  <a:t>Select * from Revenue </a:t>
                </a:r>
              </a:p>
            </p:txBody>
          </p:sp>
          <p:grpSp>
            <p:nvGrpSpPr>
              <p:cNvPr id="14" name="Group 11"/>
              <p:cNvGrpSpPr>
                <a:grpSpLocks/>
              </p:cNvGrpSpPr>
              <p:nvPr/>
            </p:nvGrpSpPr>
            <p:grpSpPr bwMode="auto">
              <a:xfrm>
                <a:off x="2046288" y="4464050"/>
                <a:ext cx="5006975" cy="917575"/>
                <a:chOff x="2208" y="2814"/>
                <a:chExt cx="2694" cy="324"/>
              </a:xfrm>
            </p:grpSpPr>
            <p:sp>
              <p:nvSpPr>
                <p:cNvPr id="76" name="Line 12"/>
                <p:cNvSpPr>
                  <a:spLocks noChangeShapeType="1"/>
                </p:cNvSpPr>
                <p:nvPr/>
              </p:nvSpPr>
              <p:spPr bwMode="auto">
                <a:xfrm flipH="1">
                  <a:off x="2208" y="2880"/>
                  <a:ext cx="2323" cy="0"/>
                </a:xfrm>
                <a:prstGeom prst="line">
                  <a:avLst/>
                </a:prstGeom>
                <a:noFill/>
                <a:ln w="25400">
                  <a:solidFill>
                    <a:srgbClr val="FF9900"/>
                  </a:solidFill>
                  <a:round/>
                  <a:headEnd type="none" w="sm" len="sm"/>
                  <a:tailEnd type="stealth" w="med" len="med"/>
                </a:ln>
              </p:spPr>
              <p:txBody>
                <a:bodyPr/>
                <a:lstStyle/>
                <a:p>
                  <a:pPr algn="l">
                    <a:spcBef>
                      <a:spcPct val="0"/>
                    </a:spcBef>
                    <a:buClrTx/>
                    <a:buFontTx/>
                    <a:buNone/>
                    <a:defRPr/>
                  </a:pPr>
                  <a:endParaRPr lang="ko-KR" altLang="en-US" sz="2000" b="0" i="1" u="none">
                    <a:latin typeface="+mn-lt"/>
                    <a:ea typeface="+mn-ea"/>
                  </a:endParaRPr>
                </a:p>
              </p:txBody>
            </p:sp>
            <p:sp>
              <p:nvSpPr>
                <p:cNvPr id="77" name="Line 13"/>
                <p:cNvSpPr>
                  <a:spLocks noChangeShapeType="1"/>
                </p:cNvSpPr>
                <p:nvPr/>
              </p:nvSpPr>
              <p:spPr bwMode="auto">
                <a:xfrm flipH="1">
                  <a:off x="4522" y="2817"/>
                  <a:ext cx="380" cy="0"/>
                </a:xfrm>
                <a:prstGeom prst="line">
                  <a:avLst/>
                </a:prstGeom>
                <a:noFill/>
                <a:ln w="25400">
                  <a:solidFill>
                    <a:srgbClr val="FF9900"/>
                  </a:solidFill>
                  <a:round/>
                  <a:headEnd type="stealth" w="med" len="med"/>
                  <a:tailEnd type="none" w="sm" len="sm"/>
                </a:ln>
              </p:spPr>
              <p:txBody>
                <a:bodyPr/>
                <a:lstStyle/>
                <a:p>
                  <a:pPr algn="l">
                    <a:spcBef>
                      <a:spcPct val="0"/>
                    </a:spcBef>
                    <a:buClrTx/>
                    <a:buFontTx/>
                    <a:buNone/>
                    <a:defRPr/>
                  </a:pPr>
                  <a:endParaRPr lang="ko-KR" altLang="en-US" sz="2000" b="0" i="1" u="none">
                    <a:latin typeface="+mn-lt"/>
                    <a:ea typeface="+mn-ea"/>
                  </a:endParaRPr>
                </a:p>
              </p:txBody>
            </p:sp>
            <p:sp>
              <p:nvSpPr>
                <p:cNvPr id="78" name="Line 14"/>
                <p:cNvSpPr>
                  <a:spLocks noChangeShapeType="1"/>
                </p:cNvSpPr>
                <p:nvPr/>
              </p:nvSpPr>
              <p:spPr bwMode="auto">
                <a:xfrm flipH="1">
                  <a:off x="4528" y="3138"/>
                  <a:ext cx="374" cy="0"/>
                </a:xfrm>
                <a:prstGeom prst="line">
                  <a:avLst/>
                </a:prstGeom>
                <a:noFill/>
                <a:ln w="25400">
                  <a:solidFill>
                    <a:srgbClr val="FF9900"/>
                  </a:solidFill>
                  <a:round/>
                  <a:headEnd type="stealth" w="med" len="med"/>
                  <a:tailEnd type="none" w="sm" len="sm"/>
                </a:ln>
              </p:spPr>
              <p:txBody>
                <a:bodyPr/>
                <a:lstStyle/>
                <a:p>
                  <a:pPr algn="l">
                    <a:spcBef>
                      <a:spcPct val="0"/>
                    </a:spcBef>
                    <a:buClrTx/>
                    <a:buFontTx/>
                    <a:buNone/>
                    <a:defRPr/>
                  </a:pPr>
                  <a:endParaRPr lang="ko-KR" altLang="en-US" sz="2000" b="0" i="1" u="none">
                    <a:latin typeface="+mn-lt"/>
                    <a:ea typeface="+mn-ea"/>
                  </a:endParaRPr>
                </a:p>
              </p:txBody>
            </p:sp>
            <p:sp>
              <p:nvSpPr>
                <p:cNvPr id="79" name="Line 15"/>
                <p:cNvSpPr>
                  <a:spLocks noChangeShapeType="1"/>
                </p:cNvSpPr>
                <p:nvPr/>
              </p:nvSpPr>
              <p:spPr bwMode="auto">
                <a:xfrm flipV="1">
                  <a:off x="4528" y="2814"/>
                  <a:ext cx="0" cy="321"/>
                </a:xfrm>
                <a:prstGeom prst="line">
                  <a:avLst/>
                </a:prstGeom>
                <a:noFill/>
                <a:ln w="25400">
                  <a:solidFill>
                    <a:srgbClr val="FF9900"/>
                  </a:solidFill>
                  <a:round/>
                  <a:headEnd type="none" w="sm" len="sm"/>
                  <a:tailEnd type="none" w="sm" len="sm"/>
                </a:ln>
              </p:spPr>
              <p:txBody>
                <a:bodyPr/>
                <a:lstStyle/>
                <a:p>
                  <a:pPr algn="l">
                    <a:spcBef>
                      <a:spcPct val="0"/>
                    </a:spcBef>
                    <a:buClrTx/>
                    <a:buFontTx/>
                    <a:buNone/>
                    <a:defRPr/>
                  </a:pPr>
                  <a:endParaRPr lang="ko-KR" altLang="en-US" sz="2000" b="0" i="1" u="none">
                    <a:latin typeface="+mn-lt"/>
                    <a:ea typeface="+mn-ea"/>
                  </a:endParaRPr>
                </a:p>
              </p:txBody>
            </p:sp>
          </p:grpSp>
          <p:grpSp>
            <p:nvGrpSpPr>
              <p:cNvPr id="15" name="Group 16"/>
              <p:cNvGrpSpPr>
                <a:grpSpLocks/>
              </p:cNvGrpSpPr>
              <p:nvPr/>
            </p:nvGrpSpPr>
            <p:grpSpPr bwMode="auto">
              <a:xfrm>
                <a:off x="2038350" y="4722813"/>
                <a:ext cx="4959350" cy="974725"/>
                <a:chOff x="2068" y="2875"/>
                <a:chExt cx="2668" cy="344"/>
              </a:xfrm>
            </p:grpSpPr>
            <p:sp>
              <p:nvSpPr>
                <p:cNvPr id="71" name="Line 17"/>
                <p:cNvSpPr>
                  <a:spLocks noChangeShapeType="1"/>
                </p:cNvSpPr>
                <p:nvPr/>
              </p:nvSpPr>
              <p:spPr bwMode="auto">
                <a:xfrm flipH="1">
                  <a:off x="2068" y="3218"/>
                  <a:ext cx="2394" cy="0"/>
                </a:xfrm>
                <a:prstGeom prst="line">
                  <a:avLst/>
                </a:prstGeom>
                <a:noFill/>
                <a:ln w="25400">
                  <a:solidFill>
                    <a:srgbClr val="99FF66"/>
                  </a:solidFill>
                  <a:round/>
                  <a:headEnd type="none" w="sm" len="sm"/>
                  <a:tailEnd type="stealth" w="med" len="med"/>
                </a:ln>
              </p:spPr>
              <p:txBody>
                <a:bodyPr/>
                <a:lstStyle/>
                <a:p>
                  <a:pPr algn="l">
                    <a:spcBef>
                      <a:spcPct val="0"/>
                    </a:spcBef>
                    <a:buClrTx/>
                    <a:buFontTx/>
                    <a:buNone/>
                    <a:defRPr/>
                  </a:pPr>
                  <a:endParaRPr lang="ko-KR" altLang="en-US" sz="2000" b="0" i="1" u="none">
                    <a:latin typeface="+mn-lt"/>
                    <a:ea typeface="+mn-ea"/>
                  </a:endParaRPr>
                </a:p>
              </p:txBody>
            </p:sp>
            <p:sp>
              <p:nvSpPr>
                <p:cNvPr id="72" name="Line 18"/>
                <p:cNvSpPr>
                  <a:spLocks noChangeShapeType="1"/>
                </p:cNvSpPr>
                <p:nvPr/>
              </p:nvSpPr>
              <p:spPr bwMode="auto">
                <a:xfrm flipV="1">
                  <a:off x="4444" y="2875"/>
                  <a:ext cx="0" cy="344"/>
                </a:xfrm>
                <a:prstGeom prst="line">
                  <a:avLst/>
                </a:prstGeom>
                <a:noFill/>
                <a:ln w="25400">
                  <a:solidFill>
                    <a:srgbClr val="99FF66"/>
                  </a:solidFill>
                  <a:round/>
                  <a:headEnd type="none" w="sm" len="sm"/>
                  <a:tailEnd type="none" w="sm" len="sm"/>
                </a:ln>
              </p:spPr>
              <p:txBody>
                <a:bodyPr/>
                <a:lstStyle/>
                <a:p>
                  <a:pPr algn="l">
                    <a:spcBef>
                      <a:spcPct val="0"/>
                    </a:spcBef>
                    <a:buClrTx/>
                    <a:buFontTx/>
                    <a:buNone/>
                    <a:defRPr/>
                  </a:pPr>
                  <a:endParaRPr lang="ko-KR" altLang="en-US" sz="2000" b="0" i="1" u="none">
                    <a:latin typeface="+mn-lt"/>
                    <a:ea typeface="+mn-ea"/>
                  </a:endParaRPr>
                </a:p>
              </p:txBody>
            </p:sp>
            <p:sp>
              <p:nvSpPr>
                <p:cNvPr id="73" name="Line 19"/>
                <p:cNvSpPr>
                  <a:spLocks noChangeShapeType="1"/>
                </p:cNvSpPr>
                <p:nvPr/>
              </p:nvSpPr>
              <p:spPr bwMode="auto">
                <a:xfrm>
                  <a:off x="4444" y="2886"/>
                  <a:ext cx="292" cy="0"/>
                </a:xfrm>
                <a:prstGeom prst="line">
                  <a:avLst/>
                </a:prstGeom>
                <a:noFill/>
                <a:ln w="25400">
                  <a:solidFill>
                    <a:srgbClr val="99FF66"/>
                  </a:solidFill>
                  <a:round/>
                  <a:headEnd type="none" w="sm" len="sm"/>
                  <a:tailEnd type="stealth" w="med" len="med"/>
                </a:ln>
              </p:spPr>
              <p:txBody>
                <a:bodyPr/>
                <a:lstStyle/>
                <a:p>
                  <a:pPr algn="l">
                    <a:spcBef>
                      <a:spcPct val="0"/>
                    </a:spcBef>
                    <a:buClrTx/>
                    <a:buFontTx/>
                    <a:buNone/>
                    <a:defRPr/>
                  </a:pPr>
                  <a:endParaRPr lang="ko-KR" altLang="en-US" sz="2000" b="0" i="1" u="none">
                    <a:latin typeface="+mn-lt"/>
                    <a:ea typeface="+mn-ea"/>
                  </a:endParaRPr>
                </a:p>
              </p:txBody>
            </p:sp>
            <p:sp>
              <p:nvSpPr>
                <p:cNvPr id="74" name="Line 20"/>
                <p:cNvSpPr>
                  <a:spLocks noChangeShapeType="1"/>
                </p:cNvSpPr>
                <p:nvPr/>
              </p:nvSpPr>
              <p:spPr bwMode="auto">
                <a:xfrm>
                  <a:off x="4444" y="3047"/>
                  <a:ext cx="292" cy="0"/>
                </a:xfrm>
                <a:prstGeom prst="line">
                  <a:avLst/>
                </a:prstGeom>
                <a:noFill/>
                <a:ln w="25400">
                  <a:solidFill>
                    <a:srgbClr val="99FF66"/>
                  </a:solidFill>
                  <a:round/>
                  <a:headEnd type="none" w="sm" len="sm"/>
                  <a:tailEnd type="stealth" w="med" len="med"/>
                </a:ln>
              </p:spPr>
              <p:txBody>
                <a:bodyPr/>
                <a:lstStyle/>
                <a:p>
                  <a:pPr algn="l">
                    <a:spcBef>
                      <a:spcPct val="0"/>
                    </a:spcBef>
                    <a:buClrTx/>
                    <a:buFontTx/>
                    <a:buNone/>
                    <a:defRPr/>
                  </a:pPr>
                  <a:endParaRPr lang="ko-KR" altLang="en-US" sz="2000" b="0" i="1" u="none">
                    <a:latin typeface="+mn-lt"/>
                    <a:ea typeface="+mn-ea"/>
                  </a:endParaRPr>
                </a:p>
              </p:txBody>
            </p:sp>
            <p:sp>
              <p:nvSpPr>
                <p:cNvPr id="75" name="Line 21"/>
                <p:cNvSpPr>
                  <a:spLocks noChangeShapeType="1"/>
                </p:cNvSpPr>
                <p:nvPr/>
              </p:nvSpPr>
              <p:spPr bwMode="auto">
                <a:xfrm>
                  <a:off x="4444" y="3219"/>
                  <a:ext cx="292" cy="0"/>
                </a:xfrm>
                <a:prstGeom prst="line">
                  <a:avLst/>
                </a:prstGeom>
                <a:noFill/>
                <a:ln w="25400">
                  <a:solidFill>
                    <a:srgbClr val="99FF66"/>
                  </a:solidFill>
                  <a:round/>
                  <a:headEnd type="none" w="sm" len="sm"/>
                  <a:tailEnd type="stealth" w="med" len="med"/>
                </a:ln>
              </p:spPr>
              <p:txBody>
                <a:bodyPr/>
                <a:lstStyle/>
                <a:p>
                  <a:pPr algn="l">
                    <a:spcBef>
                      <a:spcPct val="0"/>
                    </a:spcBef>
                    <a:buClrTx/>
                    <a:buFontTx/>
                    <a:buNone/>
                    <a:defRPr/>
                  </a:pPr>
                  <a:endParaRPr lang="ko-KR" altLang="en-US" sz="2000" b="0" i="1" u="none">
                    <a:latin typeface="+mn-lt"/>
                    <a:ea typeface="+mn-ea"/>
                  </a:endParaRPr>
                </a:p>
              </p:txBody>
            </p:sp>
          </p:grpSp>
          <p:sp>
            <p:nvSpPr>
              <p:cNvPr id="16" name="Rectangle 22"/>
              <p:cNvSpPr>
                <a:spLocks noChangeArrowheads="1"/>
              </p:cNvSpPr>
              <p:nvPr/>
            </p:nvSpPr>
            <p:spPr bwMode="auto">
              <a:xfrm>
                <a:off x="1889261" y="4664275"/>
                <a:ext cx="4363134" cy="429841"/>
              </a:xfrm>
              <a:prstGeom prst="rect">
                <a:avLst/>
              </a:prstGeom>
              <a:noFill/>
              <a:ln w="9525">
                <a:noFill/>
                <a:miter lim="800000"/>
                <a:headEnd/>
                <a:tailEnd/>
              </a:ln>
            </p:spPr>
            <p:txBody>
              <a:bodyPr wrap="none" lIns="92075" tIns="46038" rIns="92075" bIns="46038">
                <a:spAutoFit/>
              </a:bodyPr>
              <a:lstStyle/>
              <a:p>
                <a:pPr eaLnBrk="0" hangingPunct="0">
                  <a:spcBef>
                    <a:spcPct val="0"/>
                  </a:spcBef>
                </a:pPr>
                <a:r>
                  <a:rPr kumimoji="0" lang="en-US" altLang="ko-KR" sz="1400" b="0" u="none" dirty="0">
                    <a:solidFill>
                      <a:srgbClr val="FF0000"/>
                    </a:solidFill>
                    <a:latin typeface="+mn-lt"/>
                    <a:ea typeface="맑은 고딕" pitchFamily="50" charset="-127"/>
                  </a:rPr>
                  <a:t>Hidden </a:t>
                </a:r>
                <a:r>
                  <a:rPr kumimoji="0" lang="en-US" altLang="ko-KR" sz="1400" b="0" u="none" dirty="0" smtClean="0">
                    <a:solidFill>
                      <a:srgbClr val="FF0000"/>
                    </a:solidFill>
                    <a:latin typeface="+mn-lt"/>
                    <a:ea typeface="맑은 고딕" pitchFamily="50" charset="-127"/>
                  </a:rPr>
                  <a:t>filter(predicate) :</a:t>
                </a:r>
                <a:r>
                  <a:rPr kumimoji="0" lang="en-US" altLang="ko-KR" sz="1400" b="0" u="none" dirty="0" smtClean="0">
                    <a:solidFill>
                      <a:srgbClr val="FF0000"/>
                    </a:solidFill>
                    <a:latin typeface="+mn-lt"/>
                    <a:ea typeface="맑은 고딕" pitchFamily="50" charset="-127"/>
                    <a:sym typeface="Wingdings" pitchFamily="2" charset="2"/>
                  </a:rPr>
                  <a:t> </a:t>
                </a:r>
                <a:r>
                  <a:rPr kumimoji="0" lang="en-US" altLang="ko-KR" sz="1400" b="0" u="none" dirty="0">
                    <a:solidFill>
                      <a:srgbClr val="FF0000"/>
                    </a:solidFill>
                    <a:latin typeface="+mn-lt"/>
                    <a:ea typeface="맑은 고딕" pitchFamily="50" charset="-127"/>
                  </a:rPr>
                  <a:t>where </a:t>
                </a:r>
                <a:r>
                  <a:rPr kumimoji="0" lang="en-US" altLang="ko-KR" sz="1400" b="0" u="none" dirty="0" err="1" smtClean="0">
                    <a:solidFill>
                      <a:srgbClr val="FF0000"/>
                    </a:solidFill>
                    <a:latin typeface="+mn-lt"/>
                    <a:ea typeface="맑은 고딕" pitchFamily="50" charset="-127"/>
                  </a:rPr>
                  <a:t>ept_id</a:t>
                </a:r>
                <a:r>
                  <a:rPr kumimoji="0" lang="en-US" altLang="ko-KR" sz="1400" b="0" u="none" dirty="0" smtClean="0">
                    <a:solidFill>
                      <a:srgbClr val="FF0000"/>
                    </a:solidFill>
                    <a:latin typeface="+mn-lt"/>
                    <a:ea typeface="맑은 고딕" pitchFamily="50" charset="-127"/>
                  </a:rPr>
                  <a:t> </a:t>
                </a:r>
                <a:r>
                  <a:rPr kumimoji="0" lang="en-US" altLang="ko-KR" sz="1400" b="0" u="none" dirty="0">
                    <a:solidFill>
                      <a:srgbClr val="FF0000"/>
                    </a:solidFill>
                    <a:latin typeface="+mn-lt"/>
                    <a:ea typeface="맑은 고딕" pitchFamily="50" charset="-127"/>
                  </a:rPr>
                  <a:t>= </a:t>
                </a:r>
                <a:r>
                  <a:rPr lang="en-US" altLang="ko-KR" sz="1400" dirty="0" smtClean="0">
                    <a:solidFill>
                      <a:srgbClr val="FF0000"/>
                    </a:solidFill>
                    <a:ea typeface="맑은 고딕" pitchFamily="50" charset="-127"/>
                  </a:rPr>
                  <a:t>20</a:t>
                </a:r>
                <a:endParaRPr kumimoji="0" lang="en-US" altLang="ko-KR" sz="1400" b="0" u="none" dirty="0">
                  <a:solidFill>
                    <a:srgbClr val="FF0000"/>
                  </a:solidFill>
                  <a:latin typeface="+mn-lt"/>
                  <a:ea typeface="맑은 고딕" pitchFamily="50" charset="-127"/>
                </a:endParaRPr>
              </a:p>
            </p:txBody>
          </p:sp>
          <p:sp>
            <p:nvSpPr>
              <p:cNvPr id="17" name="Rectangle 23"/>
              <p:cNvSpPr>
                <a:spLocks noChangeArrowheads="1"/>
              </p:cNvSpPr>
              <p:nvPr/>
            </p:nvSpPr>
            <p:spPr bwMode="auto">
              <a:xfrm>
                <a:off x="1925904" y="5750584"/>
                <a:ext cx="4587710" cy="429841"/>
              </a:xfrm>
              <a:prstGeom prst="rect">
                <a:avLst/>
              </a:prstGeom>
              <a:noFill/>
              <a:ln w="9525">
                <a:noFill/>
                <a:miter lim="800000"/>
                <a:headEnd/>
                <a:tailEnd/>
              </a:ln>
            </p:spPr>
            <p:txBody>
              <a:bodyPr wrap="none" lIns="92075" tIns="46038" rIns="92075" bIns="46038">
                <a:spAutoFit/>
              </a:bodyPr>
              <a:lstStyle/>
              <a:p>
                <a:pPr algn="l" eaLnBrk="0" latinLnBrk="0" hangingPunct="0">
                  <a:spcBef>
                    <a:spcPct val="0"/>
                  </a:spcBef>
                  <a:buClrTx/>
                  <a:buFontTx/>
                  <a:buNone/>
                  <a:defRPr/>
                </a:pPr>
                <a:r>
                  <a:rPr kumimoji="0" lang="en-US" altLang="ko-KR" sz="1400" b="0" u="none" dirty="0">
                    <a:solidFill>
                      <a:srgbClr val="FF0000"/>
                    </a:solidFill>
                    <a:latin typeface="+mn-lt"/>
                    <a:ea typeface="+mn-ea"/>
                  </a:rPr>
                  <a:t>Hidden </a:t>
                </a:r>
                <a:r>
                  <a:rPr kumimoji="0" lang="en-US" altLang="ko-KR" sz="1400" b="0" u="none" dirty="0" smtClean="0">
                    <a:solidFill>
                      <a:srgbClr val="FF0000"/>
                    </a:solidFill>
                    <a:latin typeface="+mn-lt"/>
                    <a:ea typeface="+mn-ea"/>
                  </a:rPr>
                  <a:t>filter(predicate) : </a:t>
                </a:r>
                <a:r>
                  <a:rPr kumimoji="0" lang="en-US" altLang="ko-KR" sz="1400" b="0" u="none" dirty="0">
                    <a:solidFill>
                      <a:srgbClr val="FF0000"/>
                    </a:solidFill>
                    <a:latin typeface="+mn-lt"/>
                    <a:ea typeface="+mn-ea"/>
                    <a:sym typeface="Wingdings" pitchFamily="2" charset="2"/>
                  </a:rPr>
                  <a:t> </a:t>
                </a:r>
                <a:r>
                  <a:rPr kumimoji="0" lang="en-US" altLang="ko-KR" sz="1400" b="0" u="none" dirty="0">
                    <a:solidFill>
                      <a:srgbClr val="FF0000"/>
                    </a:solidFill>
                    <a:latin typeface="+mn-lt"/>
                    <a:ea typeface="+mn-ea"/>
                  </a:rPr>
                  <a:t>where </a:t>
                </a:r>
                <a:r>
                  <a:rPr kumimoji="0" lang="en-US" altLang="ko-KR" sz="1400" b="0" u="none" dirty="0" err="1">
                    <a:solidFill>
                      <a:srgbClr val="FF0000"/>
                    </a:solidFill>
                    <a:latin typeface="+mn-lt"/>
                    <a:ea typeface="+mn-ea"/>
                  </a:rPr>
                  <a:t>dept_id</a:t>
                </a:r>
                <a:r>
                  <a:rPr kumimoji="0" lang="en-US" altLang="ko-KR" sz="1400" b="0" u="none" dirty="0">
                    <a:solidFill>
                      <a:srgbClr val="FF0000"/>
                    </a:solidFill>
                    <a:latin typeface="+mn-lt"/>
                    <a:ea typeface="+mn-ea"/>
                  </a:rPr>
                  <a:t> = 10</a:t>
                </a:r>
              </a:p>
            </p:txBody>
          </p:sp>
          <p:sp>
            <p:nvSpPr>
              <p:cNvPr id="18" name="Line 24"/>
              <p:cNvSpPr>
                <a:spLocks noChangeShapeType="1"/>
              </p:cNvSpPr>
              <p:nvPr/>
            </p:nvSpPr>
            <p:spPr bwMode="auto">
              <a:xfrm flipH="1">
                <a:off x="5614988" y="3979863"/>
                <a:ext cx="534987" cy="808037"/>
              </a:xfrm>
              <a:prstGeom prst="line">
                <a:avLst/>
              </a:prstGeom>
              <a:noFill/>
              <a:ln w="28575">
                <a:solidFill>
                  <a:schemeClr val="tx1"/>
                </a:solidFill>
                <a:round/>
                <a:headEnd/>
                <a:tailEnd type="triangle" w="med" len="med"/>
              </a:ln>
            </p:spPr>
            <p:txBody>
              <a:bodyPr/>
              <a:lstStyle/>
              <a:p>
                <a:pPr algn="l">
                  <a:spcBef>
                    <a:spcPct val="0"/>
                  </a:spcBef>
                  <a:buClrTx/>
                  <a:buFontTx/>
                  <a:buNone/>
                  <a:defRPr/>
                </a:pPr>
                <a:endParaRPr lang="ko-KR" altLang="en-US" sz="2000" b="0" i="1" u="none">
                  <a:latin typeface="+mn-lt"/>
                  <a:ea typeface="+mn-ea"/>
                </a:endParaRPr>
              </a:p>
            </p:txBody>
          </p:sp>
          <p:grpSp>
            <p:nvGrpSpPr>
              <p:cNvPr id="19" name="Group 25"/>
              <p:cNvGrpSpPr>
                <a:grpSpLocks/>
              </p:cNvGrpSpPr>
              <p:nvPr/>
            </p:nvGrpSpPr>
            <p:grpSpPr bwMode="auto">
              <a:xfrm>
                <a:off x="7042150" y="3546475"/>
                <a:ext cx="892175" cy="2465388"/>
                <a:chOff x="4896" y="1776"/>
                <a:chExt cx="674" cy="1158"/>
              </a:xfrm>
            </p:grpSpPr>
            <p:sp>
              <p:nvSpPr>
                <p:cNvPr id="34" name="Freeform 26"/>
                <p:cNvSpPr>
                  <a:spLocks/>
                </p:cNvSpPr>
                <p:nvPr/>
              </p:nvSpPr>
              <p:spPr bwMode="auto">
                <a:xfrm>
                  <a:off x="4896" y="1776"/>
                  <a:ext cx="674" cy="1158"/>
                </a:xfrm>
                <a:custGeom>
                  <a:avLst/>
                  <a:gdLst>
                    <a:gd name="T0" fmla="*/ 673 w 674"/>
                    <a:gd name="T1" fmla="*/ 922 h 1158"/>
                    <a:gd name="T2" fmla="*/ 0 w 674"/>
                    <a:gd name="T3" fmla="*/ 1157 h 1158"/>
                    <a:gd name="T4" fmla="*/ 0 w 674"/>
                    <a:gd name="T5" fmla="*/ 234 h 1158"/>
                    <a:gd name="T6" fmla="*/ 673 w 674"/>
                    <a:gd name="T7" fmla="*/ 0 h 1158"/>
                    <a:gd name="T8" fmla="*/ 673 w 674"/>
                    <a:gd name="T9" fmla="*/ 922 h 1158"/>
                    <a:gd name="T10" fmla="*/ 0 60000 65536"/>
                    <a:gd name="T11" fmla="*/ 0 60000 65536"/>
                    <a:gd name="T12" fmla="*/ 0 60000 65536"/>
                    <a:gd name="T13" fmla="*/ 0 60000 65536"/>
                    <a:gd name="T14" fmla="*/ 0 60000 65536"/>
                    <a:gd name="T15" fmla="*/ 0 w 674"/>
                    <a:gd name="T16" fmla="*/ 0 h 1158"/>
                    <a:gd name="T17" fmla="*/ 674 w 674"/>
                    <a:gd name="T18" fmla="*/ 1158 h 1158"/>
                  </a:gdLst>
                  <a:ahLst/>
                  <a:cxnLst>
                    <a:cxn ang="T10">
                      <a:pos x="T0" y="T1"/>
                    </a:cxn>
                    <a:cxn ang="T11">
                      <a:pos x="T2" y="T3"/>
                    </a:cxn>
                    <a:cxn ang="T12">
                      <a:pos x="T4" y="T5"/>
                    </a:cxn>
                    <a:cxn ang="T13">
                      <a:pos x="T6" y="T7"/>
                    </a:cxn>
                    <a:cxn ang="T14">
                      <a:pos x="T8" y="T9"/>
                    </a:cxn>
                  </a:cxnLst>
                  <a:rect l="T15" t="T16" r="T17" b="T18"/>
                  <a:pathLst>
                    <a:path w="674" h="1158">
                      <a:moveTo>
                        <a:pt x="673" y="922"/>
                      </a:moveTo>
                      <a:lnTo>
                        <a:pt x="0" y="1157"/>
                      </a:lnTo>
                      <a:lnTo>
                        <a:pt x="0" y="234"/>
                      </a:lnTo>
                      <a:lnTo>
                        <a:pt x="673" y="0"/>
                      </a:lnTo>
                      <a:lnTo>
                        <a:pt x="673" y="922"/>
                      </a:lnTo>
                    </a:path>
                  </a:pathLst>
                </a:custGeom>
                <a:solidFill>
                  <a:srgbClr val="7F7F7F"/>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35" name="Freeform 27"/>
                <p:cNvSpPr>
                  <a:spLocks/>
                </p:cNvSpPr>
                <p:nvPr/>
              </p:nvSpPr>
              <p:spPr bwMode="auto">
                <a:xfrm>
                  <a:off x="4931" y="1831"/>
                  <a:ext cx="618" cy="1062"/>
                </a:xfrm>
                <a:custGeom>
                  <a:avLst/>
                  <a:gdLst>
                    <a:gd name="T0" fmla="*/ 616 w 617"/>
                    <a:gd name="T1" fmla="*/ 847 h 1062"/>
                    <a:gd name="T2" fmla="*/ 0 w 617"/>
                    <a:gd name="T3" fmla="*/ 1061 h 1062"/>
                    <a:gd name="T4" fmla="*/ 0 w 617"/>
                    <a:gd name="T5" fmla="*/ 213 h 1062"/>
                    <a:gd name="T6" fmla="*/ 616 w 617"/>
                    <a:gd name="T7" fmla="*/ 0 h 1062"/>
                    <a:gd name="T8" fmla="*/ 616 w 617"/>
                    <a:gd name="T9" fmla="*/ 847 h 1062"/>
                    <a:gd name="T10" fmla="*/ 0 60000 65536"/>
                    <a:gd name="T11" fmla="*/ 0 60000 65536"/>
                    <a:gd name="T12" fmla="*/ 0 60000 65536"/>
                    <a:gd name="T13" fmla="*/ 0 60000 65536"/>
                    <a:gd name="T14" fmla="*/ 0 60000 65536"/>
                    <a:gd name="T15" fmla="*/ 0 w 617"/>
                    <a:gd name="T16" fmla="*/ 0 h 1062"/>
                    <a:gd name="T17" fmla="*/ 617 w 617"/>
                    <a:gd name="T18" fmla="*/ 1062 h 1062"/>
                  </a:gdLst>
                  <a:ahLst/>
                  <a:cxnLst>
                    <a:cxn ang="T10">
                      <a:pos x="T0" y="T1"/>
                    </a:cxn>
                    <a:cxn ang="T11">
                      <a:pos x="T2" y="T3"/>
                    </a:cxn>
                    <a:cxn ang="T12">
                      <a:pos x="T4" y="T5"/>
                    </a:cxn>
                    <a:cxn ang="T13">
                      <a:pos x="T6" y="T7"/>
                    </a:cxn>
                    <a:cxn ang="T14">
                      <a:pos x="T8" y="T9"/>
                    </a:cxn>
                  </a:cxnLst>
                  <a:rect l="T15" t="T16" r="T17" b="T18"/>
                  <a:pathLst>
                    <a:path w="617" h="1062">
                      <a:moveTo>
                        <a:pt x="616" y="847"/>
                      </a:moveTo>
                      <a:lnTo>
                        <a:pt x="0" y="1061"/>
                      </a:lnTo>
                      <a:lnTo>
                        <a:pt x="0" y="213"/>
                      </a:lnTo>
                      <a:lnTo>
                        <a:pt x="616" y="0"/>
                      </a:lnTo>
                      <a:lnTo>
                        <a:pt x="616" y="847"/>
                      </a:lnTo>
                    </a:path>
                  </a:pathLst>
                </a:custGeom>
                <a:solidFill>
                  <a:srgbClr val="FFFFD1"/>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36" name="Freeform 28"/>
                <p:cNvSpPr>
                  <a:spLocks/>
                </p:cNvSpPr>
                <p:nvPr/>
              </p:nvSpPr>
              <p:spPr bwMode="auto">
                <a:xfrm>
                  <a:off x="4961" y="2029"/>
                  <a:ext cx="84" cy="106"/>
                </a:xfrm>
                <a:custGeom>
                  <a:avLst/>
                  <a:gdLst>
                    <a:gd name="T0" fmla="*/ 83 w 84"/>
                    <a:gd name="T1" fmla="*/ 81 h 106"/>
                    <a:gd name="T2" fmla="*/ 83 w 84"/>
                    <a:gd name="T3" fmla="*/ 0 h 106"/>
                    <a:gd name="T4" fmla="*/ 0 w 84"/>
                    <a:gd name="T5" fmla="*/ 23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3"/>
                      </a:lnTo>
                      <a:lnTo>
                        <a:pt x="0" y="105"/>
                      </a:lnTo>
                      <a:lnTo>
                        <a:pt x="83"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37" name="Freeform 29"/>
                <p:cNvSpPr>
                  <a:spLocks/>
                </p:cNvSpPr>
                <p:nvPr/>
              </p:nvSpPr>
              <p:spPr bwMode="auto">
                <a:xfrm>
                  <a:off x="5079" y="1995"/>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38" name="Freeform 30"/>
                <p:cNvSpPr>
                  <a:spLocks/>
                </p:cNvSpPr>
                <p:nvPr/>
              </p:nvSpPr>
              <p:spPr bwMode="auto">
                <a:xfrm>
                  <a:off x="5196" y="1960"/>
                  <a:ext cx="83"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39" name="Freeform 31"/>
                <p:cNvSpPr>
                  <a:spLocks/>
                </p:cNvSpPr>
                <p:nvPr/>
              </p:nvSpPr>
              <p:spPr bwMode="auto">
                <a:xfrm>
                  <a:off x="5313" y="192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0" name="Freeform 32"/>
                <p:cNvSpPr>
                  <a:spLocks/>
                </p:cNvSpPr>
                <p:nvPr/>
              </p:nvSpPr>
              <p:spPr bwMode="auto">
                <a:xfrm>
                  <a:off x="5431" y="1892"/>
                  <a:ext cx="82" cy="106"/>
                </a:xfrm>
                <a:custGeom>
                  <a:avLst/>
                  <a:gdLst>
                    <a:gd name="T0" fmla="*/ 81 w 82"/>
                    <a:gd name="T1" fmla="*/ 82 h 106"/>
                    <a:gd name="T2" fmla="*/ 81 w 82"/>
                    <a:gd name="T3" fmla="*/ 0 h 106"/>
                    <a:gd name="T4" fmla="*/ 0 w 82"/>
                    <a:gd name="T5" fmla="*/ 23 h 106"/>
                    <a:gd name="T6" fmla="*/ 0 w 82"/>
                    <a:gd name="T7" fmla="*/ 105 h 106"/>
                    <a:gd name="T8" fmla="*/ 81 w 82"/>
                    <a:gd name="T9" fmla="*/ 82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2"/>
                      </a:moveTo>
                      <a:lnTo>
                        <a:pt x="81" y="0"/>
                      </a:lnTo>
                      <a:lnTo>
                        <a:pt x="0" y="23"/>
                      </a:lnTo>
                      <a:lnTo>
                        <a:pt x="0" y="105"/>
                      </a:lnTo>
                      <a:lnTo>
                        <a:pt x="81" y="82"/>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1" name="Freeform 33"/>
                <p:cNvSpPr>
                  <a:spLocks/>
                </p:cNvSpPr>
                <p:nvPr/>
              </p:nvSpPr>
              <p:spPr bwMode="auto">
                <a:xfrm>
                  <a:off x="4961" y="2142"/>
                  <a:ext cx="84" cy="106"/>
                </a:xfrm>
                <a:custGeom>
                  <a:avLst/>
                  <a:gdLst>
                    <a:gd name="T0" fmla="*/ 83 w 84"/>
                    <a:gd name="T1" fmla="*/ 81 h 106"/>
                    <a:gd name="T2" fmla="*/ 83 w 84"/>
                    <a:gd name="T3" fmla="*/ 0 h 106"/>
                    <a:gd name="T4" fmla="*/ 0 w 84"/>
                    <a:gd name="T5" fmla="*/ 22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2"/>
                      </a:lnTo>
                      <a:lnTo>
                        <a:pt x="0" y="105"/>
                      </a:lnTo>
                      <a:lnTo>
                        <a:pt x="83"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2" name="Freeform 34"/>
                <p:cNvSpPr>
                  <a:spLocks/>
                </p:cNvSpPr>
                <p:nvPr/>
              </p:nvSpPr>
              <p:spPr bwMode="auto">
                <a:xfrm>
                  <a:off x="5079" y="2108"/>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3" name="Freeform 35"/>
                <p:cNvSpPr>
                  <a:spLocks/>
                </p:cNvSpPr>
                <p:nvPr/>
              </p:nvSpPr>
              <p:spPr bwMode="auto">
                <a:xfrm>
                  <a:off x="5196" y="2074"/>
                  <a:ext cx="83"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4" name="Freeform 36"/>
                <p:cNvSpPr>
                  <a:spLocks/>
                </p:cNvSpPr>
                <p:nvPr/>
              </p:nvSpPr>
              <p:spPr bwMode="auto">
                <a:xfrm>
                  <a:off x="5313" y="2039"/>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5" name="Freeform 37"/>
                <p:cNvSpPr>
                  <a:spLocks/>
                </p:cNvSpPr>
                <p:nvPr/>
              </p:nvSpPr>
              <p:spPr bwMode="auto">
                <a:xfrm>
                  <a:off x="5431" y="2005"/>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6" name="Freeform 38"/>
                <p:cNvSpPr>
                  <a:spLocks/>
                </p:cNvSpPr>
                <p:nvPr/>
              </p:nvSpPr>
              <p:spPr bwMode="auto">
                <a:xfrm>
                  <a:off x="4961" y="2254"/>
                  <a:ext cx="84" cy="107"/>
                </a:xfrm>
                <a:custGeom>
                  <a:avLst/>
                  <a:gdLst>
                    <a:gd name="T0" fmla="*/ 83 w 84"/>
                    <a:gd name="T1" fmla="*/ 82 h 107"/>
                    <a:gd name="T2" fmla="*/ 83 w 84"/>
                    <a:gd name="T3" fmla="*/ 0 h 107"/>
                    <a:gd name="T4" fmla="*/ 0 w 84"/>
                    <a:gd name="T5" fmla="*/ 23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3"/>
                      </a:lnTo>
                      <a:lnTo>
                        <a:pt x="0" y="106"/>
                      </a:lnTo>
                      <a:lnTo>
                        <a:pt x="83" y="82"/>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7" name="Freeform 39"/>
                <p:cNvSpPr>
                  <a:spLocks/>
                </p:cNvSpPr>
                <p:nvPr/>
              </p:nvSpPr>
              <p:spPr bwMode="auto">
                <a:xfrm>
                  <a:off x="5079" y="2221"/>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8" name="Freeform 40"/>
                <p:cNvSpPr>
                  <a:spLocks/>
                </p:cNvSpPr>
                <p:nvPr/>
              </p:nvSpPr>
              <p:spPr bwMode="auto">
                <a:xfrm>
                  <a:off x="5196" y="2187"/>
                  <a:ext cx="83"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49" name="Freeform 41"/>
                <p:cNvSpPr>
                  <a:spLocks/>
                </p:cNvSpPr>
                <p:nvPr/>
              </p:nvSpPr>
              <p:spPr bwMode="auto">
                <a:xfrm>
                  <a:off x="5313" y="2152"/>
                  <a:ext cx="83" cy="107"/>
                </a:xfrm>
                <a:custGeom>
                  <a:avLst/>
                  <a:gdLst>
                    <a:gd name="T0" fmla="*/ 82 w 83"/>
                    <a:gd name="T1" fmla="*/ 81 h 107"/>
                    <a:gd name="T2" fmla="*/ 82 w 83"/>
                    <a:gd name="T3" fmla="*/ 0 h 107"/>
                    <a:gd name="T4" fmla="*/ 0 w 83"/>
                    <a:gd name="T5" fmla="*/ 24 h 107"/>
                    <a:gd name="T6" fmla="*/ 0 w 83"/>
                    <a:gd name="T7" fmla="*/ 106 h 107"/>
                    <a:gd name="T8" fmla="*/ 82 w 83"/>
                    <a:gd name="T9" fmla="*/ 81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1"/>
                      </a:moveTo>
                      <a:lnTo>
                        <a:pt x="82" y="0"/>
                      </a:lnTo>
                      <a:lnTo>
                        <a:pt x="0" y="24"/>
                      </a:lnTo>
                      <a:lnTo>
                        <a:pt x="0" y="106"/>
                      </a:lnTo>
                      <a:lnTo>
                        <a:pt x="82"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0" name="Freeform 42"/>
                <p:cNvSpPr>
                  <a:spLocks/>
                </p:cNvSpPr>
                <p:nvPr/>
              </p:nvSpPr>
              <p:spPr bwMode="auto">
                <a:xfrm>
                  <a:off x="5431" y="2118"/>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1" name="Freeform 43"/>
                <p:cNvSpPr>
                  <a:spLocks/>
                </p:cNvSpPr>
                <p:nvPr/>
              </p:nvSpPr>
              <p:spPr bwMode="auto">
                <a:xfrm>
                  <a:off x="4961" y="2367"/>
                  <a:ext cx="84" cy="107"/>
                </a:xfrm>
                <a:custGeom>
                  <a:avLst/>
                  <a:gdLst>
                    <a:gd name="T0" fmla="*/ 83 w 84"/>
                    <a:gd name="T1" fmla="*/ 82 h 108"/>
                    <a:gd name="T2" fmla="*/ 83 w 84"/>
                    <a:gd name="T3" fmla="*/ 0 h 108"/>
                    <a:gd name="T4" fmla="*/ 0 w 84"/>
                    <a:gd name="T5" fmla="*/ 24 h 108"/>
                    <a:gd name="T6" fmla="*/ 0 w 84"/>
                    <a:gd name="T7" fmla="*/ 107 h 108"/>
                    <a:gd name="T8" fmla="*/ 83 w 84"/>
                    <a:gd name="T9" fmla="*/ 82 h 108"/>
                    <a:gd name="T10" fmla="*/ 0 60000 65536"/>
                    <a:gd name="T11" fmla="*/ 0 60000 65536"/>
                    <a:gd name="T12" fmla="*/ 0 60000 65536"/>
                    <a:gd name="T13" fmla="*/ 0 60000 65536"/>
                    <a:gd name="T14" fmla="*/ 0 60000 65536"/>
                    <a:gd name="T15" fmla="*/ 0 w 84"/>
                    <a:gd name="T16" fmla="*/ 0 h 108"/>
                    <a:gd name="T17" fmla="*/ 84 w 84"/>
                    <a:gd name="T18" fmla="*/ 108 h 108"/>
                  </a:gdLst>
                  <a:ahLst/>
                  <a:cxnLst>
                    <a:cxn ang="T10">
                      <a:pos x="T0" y="T1"/>
                    </a:cxn>
                    <a:cxn ang="T11">
                      <a:pos x="T2" y="T3"/>
                    </a:cxn>
                    <a:cxn ang="T12">
                      <a:pos x="T4" y="T5"/>
                    </a:cxn>
                    <a:cxn ang="T13">
                      <a:pos x="T6" y="T7"/>
                    </a:cxn>
                    <a:cxn ang="T14">
                      <a:pos x="T8" y="T9"/>
                    </a:cxn>
                  </a:cxnLst>
                  <a:rect l="T15" t="T16" r="T17" b="T18"/>
                  <a:pathLst>
                    <a:path w="84" h="108">
                      <a:moveTo>
                        <a:pt x="83" y="82"/>
                      </a:moveTo>
                      <a:lnTo>
                        <a:pt x="83" y="0"/>
                      </a:lnTo>
                      <a:lnTo>
                        <a:pt x="0" y="24"/>
                      </a:lnTo>
                      <a:lnTo>
                        <a:pt x="0" y="107"/>
                      </a:lnTo>
                      <a:lnTo>
                        <a:pt x="83" y="82"/>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2" name="Freeform 44"/>
                <p:cNvSpPr>
                  <a:spLocks/>
                </p:cNvSpPr>
                <p:nvPr/>
              </p:nvSpPr>
              <p:spPr bwMode="auto">
                <a:xfrm>
                  <a:off x="5079" y="2333"/>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3" name="Freeform 45"/>
                <p:cNvSpPr>
                  <a:spLocks/>
                </p:cNvSpPr>
                <p:nvPr/>
              </p:nvSpPr>
              <p:spPr bwMode="auto">
                <a:xfrm>
                  <a:off x="5196" y="2300"/>
                  <a:ext cx="83"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4" name="Freeform 46"/>
                <p:cNvSpPr>
                  <a:spLocks/>
                </p:cNvSpPr>
                <p:nvPr/>
              </p:nvSpPr>
              <p:spPr bwMode="auto">
                <a:xfrm>
                  <a:off x="5313" y="226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5" name="Freeform 47"/>
                <p:cNvSpPr>
                  <a:spLocks/>
                </p:cNvSpPr>
                <p:nvPr/>
              </p:nvSpPr>
              <p:spPr bwMode="auto">
                <a:xfrm>
                  <a:off x="5431" y="2231"/>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w="9525" cap="rnd">
                  <a:no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6" name="Freeform 48"/>
                <p:cNvSpPr>
                  <a:spLocks/>
                </p:cNvSpPr>
                <p:nvPr/>
              </p:nvSpPr>
              <p:spPr bwMode="auto">
                <a:xfrm>
                  <a:off x="4961" y="2480"/>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7" name="Freeform 49"/>
                <p:cNvSpPr>
                  <a:spLocks/>
                </p:cNvSpPr>
                <p:nvPr/>
              </p:nvSpPr>
              <p:spPr bwMode="auto">
                <a:xfrm>
                  <a:off x="5079" y="2447"/>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8" name="Freeform 50"/>
                <p:cNvSpPr>
                  <a:spLocks/>
                </p:cNvSpPr>
                <p:nvPr/>
              </p:nvSpPr>
              <p:spPr bwMode="auto">
                <a:xfrm>
                  <a:off x="5196" y="2413"/>
                  <a:ext cx="83"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59" name="Freeform 51"/>
                <p:cNvSpPr>
                  <a:spLocks/>
                </p:cNvSpPr>
                <p:nvPr/>
              </p:nvSpPr>
              <p:spPr bwMode="auto">
                <a:xfrm>
                  <a:off x="5313" y="2379"/>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0" name="Freeform 52"/>
                <p:cNvSpPr>
                  <a:spLocks/>
                </p:cNvSpPr>
                <p:nvPr/>
              </p:nvSpPr>
              <p:spPr bwMode="auto">
                <a:xfrm>
                  <a:off x="5431" y="2344"/>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1" name="Freeform 53"/>
                <p:cNvSpPr>
                  <a:spLocks/>
                </p:cNvSpPr>
                <p:nvPr/>
              </p:nvSpPr>
              <p:spPr bwMode="auto">
                <a:xfrm>
                  <a:off x="4961" y="2594"/>
                  <a:ext cx="84" cy="106"/>
                </a:xfrm>
                <a:custGeom>
                  <a:avLst/>
                  <a:gdLst>
                    <a:gd name="T0" fmla="*/ 83 w 84"/>
                    <a:gd name="T1" fmla="*/ 82 h 106"/>
                    <a:gd name="T2" fmla="*/ 83 w 84"/>
                    <a:gd name="T3" fmla="*/ 0 h 106"/>
                    <a:gd name="T4" fmla="*/ 0 w 84"/>
                    <a:gd name="T5" fmla="*/ 23 h 106"/>
                    <a:gd name="T6" fmla="*/ 0 w 84"/>
                    <a:gd name="T7" fmla="*/ 105 h 106"/>
                    <a:gd name="T8" fmla="*/ 83 w 84"/>
                    <a:gd name="T9" fmla="*/ 82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2"/>
                      </a:moveTo>
                      <a:lnTo>
                        <a:pt x="83" y="0"/>
                      </a:lnTo>
                      <a:lnTo>
                        <a:pt x="0" y="23"/>
                      </a:lnTo>
                      <a:lnTo>
                        <a:pt x="0" y="105"/>
                      </a:lnTo>
                      <a:lnTo>
                        <a:pt x="83" y="82"/>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2" name="Freeform 54"/>
                <p:cNvSpPr>
                  <a:spLocks/>
                </p:cNvSpPr>
                <p:nvPr/>
              </p:nvSpPr>
              <p:spPr bwMode="auto">
                <a:xfrm>
                  <a:off x="5079" y="2559"/>
                  <a:ext cx="83" cy="108"/>
                </a:xfrm>
                <a:custGeom>
                  <a:avLst/>
                  <a:gdLst>
                    <a:gd name="T0" fmla="*/ 82 w 83"/>
                    <a:gd name="T1" fmla="*/ 82 h 108"/>
                    <a:gd name="T2" fmla="*/ 82 w 83"/>
                    <a:gd name="T3" fmla="*/ 0 h 108"/>
                    <a:gd name="T4" fmla="*/ 0 w 83"/>
                    <a:gd name="T5" fmla="*/ 24 h 108"/>
                    <a:gd name="T6" fmla="*/ 0 w 83"/>
                    <a:gd name="T7" fmla="*/ 107 h 108"/>
                    <a:gd name="T8" fmla="*/ 82 w 83"/>
                    <a:gd name="T9" fmla="*/ 82 h 108"/>
                    <a:gd name="T10" fmla="*/ 0 60000 65536"/>
                    <a:gd name="T11" fmla="*/ 0 60000 65536"/>
                    <a:gd name="T12" fmla="*/ 0 60000 65536"/>
                    <a:gd name="T13" fmla="*/ 0 60000 65536"/>
                    <a:gd name="T14" fmla="*/ 0 60000 65536"/>
                    <a:gd name="T15" fmla="*/ 0 w 83"/>
                    <a:gd name="T16" fmla="*/ 0 h 108"/>
                    <a:gd name="T17" fmla="*/ 83 w 83"/>
                    <a:gd name="T18" fmla="*/ 108 h 108"/>
                  </a:gdLst>
                  <a:ahLst/>
                  <a:cxnLst>
                    <a:cxn ang="T10">
                      <a:pos x="T0" y="T1"/>
                    </a:cxn>
                    <a:cxn ang="T11">
                      <a:pos x="T2" y="T3"/>
                    </a:cxn>
                    <a:cxn ang="T12">
                      <a:pos x="T4" y="T5"/>
                    </a:cxn>
                    <a:cxn ang="T13">
                      <a:pos x="T6" y="T7"/>
                    </a:cxn>
                    <a:cxn ang="T14">
                      <a:pos x="T8" y="T9"/>
                    </a:cxn>
                  </a:cxnLst>
                  <a:rect l="T15" t="T16" r="T17" b="T18"/>
                  <a:pathLst>
                    <a:path w="83" h="108">
                      <a:moveTo>
                        <a:pt x="82" y="82"/>
                      </a:moveTo>
                      <a:lnTo>
                        <a:pt x="82" y="0"/>
                      </a:lnTo>
                      <a:lnTo>
                        <a:pt x="0" y="24"/>
                      </a:lnTo>
                      <a:lnTo>
                        <a:pt x="0" y="107"/>
                      </a:lnTo>
                      <a:lnTo>
                        <a:pt x="82" y="82"/>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3" name="Freeform 55"/>
                <p:cNvSpPr>
                  <a:spLocks/>
                </p:cNvSpPr>
                <p:nvPr/>
              </p:nvSpPr>
              <p:spPr bwMode="auto">
                <a:xfrm>
                  <a:off x="5196" y="2525"/>
                  <a:ext cx="83" cy="107"/>
                </a:xfrm>
                <a:custGeom>
                  <a:avLst/>
                  <a:gdLst>
                    <a:gd name="T0" fmla="*/ 81 w 82"/>
                    <a:gd name="T1" fmla="*/ 82 h 107"/>
                    <a:gd name="T2" fmla="*/ 81 w 82"/>
                    <a:gd name="T3" fmla="*/ 0 h 107"/>
                    <a:gd name="T4" fmla="*/ 0 w 82"/>
                    <a:gd name="T5" fmla="*/ 23 h 107"/>
                    <a:gd name="T6" fmla="*/ 0 w 82"/>
                    <a:gd name="T7" fmla="*/ 106 h 107"/>
                    <a:gd name="T8" fmla="*/ 81 w 82"/>
                    <a:gd name="T9" fmla="*/ 82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2"/>
                      </a:moveTo>
                      <a:lnTo>
                        <a:pt x="81" y="0"/>
                      </a:lnTo>
                      <a:lnTo>
                        <a:pt x="0" y="23"/>
                      </a:lnTo>
                      <a:lnTo>
                        <a:pt x="0" y="106"/>
                      </a:lnTo>
                      <a:lnTo>
                        <a:pt x="81" y="82"/>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4" name="Freeform 56"/>
                <p:cNvSpPr>
                  <a:spLocks/>
                </p:cNvSpPr>
                <p:nvPr/>
              </p:nvSpPr>
              <p:spPr bwMode="auto">
                <a:xfrm>
                  <a:off x="5313" y="2492"/>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5" name="Freeform 57"/>
                <p:cNvSpPr>
                  <a:spLocks/>
                </p:cNvSpPr>
                <p:nvPr/>
              </p:nvSpPr>
              <p:spPr bwMode="auto">
                <a:xfrm>
                  <a:off x="5431" y="2458"/>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FF00"/>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6" name="Freeform 58"/>
                <p:cNvSpPr>
                  <a:spLocks/>
                </p:cNvSpPr>
                <p:nvPr/>
              </p:nvSpPr>
              <p:spPr bwMode="auto">
                <a:xfrm>
                  <a:off x="4968" y="2721"/>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7" name="Freeform 59"/>
                <p:cNvSpPr>
                  <a:spLocks/>
                </p:cNvSpPr>
                <p:nvPr/>
              </p:nvSpPr>
              <p:spPr bwMode="auto">
                <a:xfrm>
                  <a:off x="5085" y="2687"/>
                  <a:ext cx="84"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8" name="Freeform 60"/>
                <p:cNvSpPr>
                  <a:spLocks/>
                </p:cNvSpPr>
                <p:nvPr/>
              </p:nvSpPr>
              <p:spPr bwMode="auto">
                <a:xfrm>
                  <a:off x="5203" y="2654"/>
                  <a:ext cx="82" cy="107"/>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69" name="Freeform 61"/>
                <p:cNvSpPr>
                  <a:spLocks/>
                </p:cNvSpPr>
                <p:nvPr/>
              </p:nvSpPr>
              <p:spPr bwMode="auto">
                <a:xfrm>
                  <a:off x="5321" y="2620"/>
                  <a:ext cx="84"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sp>
              <p:nvSpPr>
                <p:cNvPr id="70" name="Freeform 62"/>
                <p:cNvSpPr>
                  <a:spLocks/>
                </p:cNvSpPr>
                <p:nvPr/>
              </p:nvSpPr>
              <p:spPr bwMode="auto">
                <a:xfrm>
                  <a:off x="5438" y="2585"/>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99FF66"/>
                </a:solidFill>
                <a:ln w="9525" cap="rnd">
                  <a:solidFill>
                    <a:schemeClr val="tx1"/>
                  </a:solidFill>
                  <a:round/>
                  <a:headEnd/>
                  <a:tailEnd/>
                </a:ln>
              </p:spPr>
              <p:txBody>
                <a:bodyPr/>
                <a:lstStyle/>
                <a:p>
                  <a:pPr algn="l">
                    <a:spcBef>
                      <a:spcPct val="0"/>
                    </a:spcBef>
                    <a:buClrTx/>
                    <a:buFontTx/>
                    <a:buNone/>
                    <a:defRPr/>
                  </a:pPr>
                  <a:endParaRPr lang="ko-KR" altLang="en-US" sz="2000" b="0" i="1" u="none">
                    <a:latin typeface="+mn-lt"/>
                    <a:ea typeface="+mn-ea"/>
                  </a:endParaRPr>
                </a:p>
              </p:txBody>
            </p:sp>
          </p:grpSp>
          <p:sp>
            <p:nvSpPr>
              <p:cNvPr id="20" name="Rectangle 63"/>
              <p:cNvSpPr>
                <a:spLocks noChangeArrowheads="1"/>
              </p:cNvSpPr>
              <p:nvPr/>
            </p:nvSpPr>
            <p:spPr bwMode="auto">
              <a:xfrm>
                <a:off x="5227638" y="3495675"/>
                <a:ext cx="632136" cy="283123"/>
              </a:xfrm>
              <a:prstGeom prst="rect">
                <a:avLst/>
              </a:prstGeom>
              <a:noFill/>
              <a:ln w="9525">
                <a:noFill/>
                <a:miter lim="800000"/>
                <a:headEnd/>
                <a:tailEnd/>
              </a:ln>
            </p:spPr>
            <p:txBody>
              <a:bodyPr wrap="none">
                <a:spAutoFit/>
              </a:bodyPr>
              <a:lstStyle/>
              <a:p>
                <a:pPr latinLnBrk="0">
                  <a:spcBef>
                    <a:spcPct val="0"/>
                  </a:spcBef>
                  <a:buClrTx/>
                  <a:buFontTx/>
                  <a:buNone/>
                  <a:defRPr/>
                </a:pPr>
                <a:r>
                  <a:rPr kumimoji="0" lang="en-US" altLang="ko-KR" sz="1400" b="0" u="none" dirty="0">
                    <a:latin typeface="+mn-lt"/>
                    <a:ea typeface="+mn-ea"/>
                  </a:rPr>
                  <a:t>Policy</a:t>
                </a:r>
              </a:p>
            </p:txBody>
          </p:sp>
          <p:sp>
            <p:nvSpPr>
              <p:cNvPr id="21" name="Rectangle 64"/>
              <p:cNvSpPr>
                <a:spLocks noChangeArrowheads="1"/>
              </p:cNvSpPr>
              <p:nvPr/>
            </p:nvSpPr>
            <p:spPr bwMode="auto">
              <a:xfrm>
                <a:off x="2678656" y="5199552"/>
                <a:ext cx="3672853" cy="472734"/>
              </a:xfrm>
              <a:prstGeom prst="rect">
                <a:avLst/>
              </a:prstGeom>
              <a:noFill/>
              <a:ln w="9525">
                <a:noFill/>
                <a:miter lim="800000"/>
                <a:headEnd/>
                <a:tailEnd/>
              </a:ln>
            </p:spPr>
            <p:txBody>
              <a:bodyPr wrap="square" lIns="92075" tIns="46038" rIns="92075" bIns="46038">
                <a:spAutoFit/>
              </a:bodyPr>
              <a:lstStyle/>
              <a:p>
                <a:pPr algn="ctr" defTabSz="822325" latinLnBrk="0">
                  <a:spcBef>
                    <a:spcPct val="50000"/>
                  </a:spcBef>
                  <a:buClrTx/>
                  <a:buFontTx/>
                  <a:buNone/>
                </a:pPr>
                <a:r>
                  <a:rPr kumimoji="0" lang="en-US" altLang="ko-KR" sz="1600" b="0" u="none" dirty="0">
                    <a:latin typeface="+mn-lt"/>
                    <a:ea typeface="맑은 고딕" pitchFamily="50" charset="-127"/>
                  </a:rPr>
                  <a:t>Select * from Revenue </a:t>
                </a:r>
              </a:p>
            </p:txBody>
          </p:sp>
          <p:sp>
            <p:nvSpPr>
              <p:cNvPr id="22" name="Line 65"/>
              <p:cNvSpPr>
                <a:spLocks noChangeShapeType="1"/>
              </p:cNvSpPr>
              <p:nvPr/>
            </p:nvSpPr>
            <p:spPr bwMode="auto">
              <a:xfrm flipH="1">
                <a:off x="6181725" y="3938588"/>
                <a:ext cx="0" cy="1800225"/>
              </a:xfrm>
              <a:prstGeom prst="line">
                <a:avLst/>
              </a:prstGeom>
              <a:noFill/>
              <a:ln w="28575">
                <a:solidFill>
                  <a:schemeClr val="tx1"/>
                </a:solidFill>
                <a:round/>
                <a:headEnd/>
                <a:tailEnd type="triangle" w="med" len="med"/>
              </a:ln>
            </p:spPr>
            <p:txBody>
              <a:bodyPr/>
              <a:lstStyle/>
              <a:p>
                <a:pPr algn="l">
                  <a:spcBef>
                    <a:spcPct val="0"/>
                  </a:spcBef>
                  <a:buClrTx/>
                  <a:buFontTx/>
                  <a:buNone/>
                  <a:defRPr/>
                </a:pPr>
                <a:endParaRPr lang="ko-KR" altLang="en-US" sz="2000" b="0" i="1" u="none">
                  <a:latin typeface="+mn-lt"/>
                  <a:ea typeface="+mn-ea"/>
                </a:endParaRPr>
              </a:p>
            </p:txBody>
          </p:sp>
          <p:sp>
            <p:nvSpPr>
              <p:cNvPr id="23" name="Rectangle 66"/>
              <p:cNvSpPr>
                <a:spLocks noChangeArrowheads="1"/>
              </p:cNvSpPr>
              <p:nvPr/>
            </p:nvSpPr>
            <p:spPr bwMode="auto">
              <a:xfrm>
                <a:off x="1765300" y="3865563"/>
                <a:ext cx="1552575" cy="481899"/>
              </a:xfrm>
              <a:prstGeom prst="rect">
                <a:avLst/>
              </a:prstGeom>
              <a:noFill/>
              <a:ln w="9525">
                <a:noFill/>
                <a:miter lim="800000"/>
                <a:headEnd/>
                <a:tailEnd/>
              </a:ln>
            </p:spPr>
            <p:txBody>
              <a:bodyPr lIns="92075" tIns="46038" rIns="92075" bIns="46038">
                <a:spAutoFit/>
              </a:bodyPr>
              <a:lstStyle/>
              <a:p>
                <a:pPr algn="ctr" defTabSz="822325" latinLnBrk="0">
                  <a:spcBef>
                    <a:spcPct val="0"/>
                  </a:spcBef>
                  <a:buClrTx/>
                  <a:buFontTx/>
                  <a:buNone/>
                  <a:defRPr/>
                </a:pPr>
                <a:r>
                  <a:rPr kumimoji="0" lang="en-US" altLang="ko-KR" sz="1400" b="0" u="none" dirty="0">
                    <a:latin typeface="+mn-lt"/>
                    <a:ea typeface="+mn-ea"/>
                  </a:rPr>
                  <a:t>MRD </a:t>
                </a:r>
              </a:p>
              <a:p>
                <a:pPr algn="ctr" defTabSz="822325" latinLnBrk="0">
                  <a:spcBef>
                    <a:spcPct val="0"/>
                  </a:spcBef>
                  <a:buClrTx/>
                  <a:buFontTx/>
                  <a:buNone/>
                  <a:defRPr/>
                </a:pPr>
                <a:r>
                  <a:rPr kumimoji="0" lang="en-US" altLang="ko-KR" sz="1400" b="0" u="none" dirty="0">
                    <a:latin typeface="+mn-lt"/>
                    <a:ea typeface="+mn-ea"/>
                  </a:rPr>
                  <a:t>Revenue</a:t>
                </a:r>
              </a:p>
            </p:txBody>
          </p:sp>
          <p:sp>
            <p:nvSpPr>
              <p:cNvPr id="24" name="Rectangle 67"/>
              <p:cNvSpPr>
                <a:spLocks noChangeArrowheads="1"/>
              </p:cNvSpPr>
              <p:nvPr/>
            </p:nvSpPr>
            <p:spPr bwMode="auto">
              <a:xfrm>
                <a:off x="1765300" y="5014914"/>
                <a:ext cx="1552575" cy="481899"/>
              </a:xfrm>
              <a:prstGeom prst="rect">
                <a:avLst/>
              </a:prstGeom>
              <a:noFill/>
              <a:ln w="9525">
                <a:noFill/>
                <a:miter lim="800000"/>
                <a:headEnd/>
                <a:tailEnd/>
              </a:ln>
            </p:spPr>
            <p:txBody>
              <a:bodyPr lIns="92075" tIns="46038" rIns="92075" bIns="46038">
                <a:spAutoFit/>
              </a:bodyPr>
              <a:lstStyle/>
              <a:p>
                <a:pPr algn="ctr" defTabSz="822325" latinLnBrk="0">
                  <a:spcBef>
                    <a:spcPct val="0"/>
                  </a:spcBef>
                  <a:buClrTx/>
                  <a:buFontTx/>
                  <a:buNone/>
                  <a:defRPr/>
                </a:pPr>
                <a:r>
                  <a:rPr kumimoji="0" lang="en-US" altLang="ko-KR" sz="1400" b="0" u="none">
                    <a:latin typeface="+mn-lt"/>
                    <a:ea typeface="+mn-ea"/>
                  </a:rPr>
                  <a:t>CMU </a:t>
                </a:r>
              </a:p>
              <a:p>
                <a:pPr algn="ctr" defTabSz="822325" latinLnBrk="0">
                  <a:spcBef>
                    <a:spcPct val="0"/>
                  </a:spcBef>
                  <a:buClrTx/>
                  <a:buFontTx/>
                  <a:buNone/>
                  <a:defRPr/>
                </a:pPr>
                <a:r>
                  <a:rPr kumimoji="0" lang="en-US" altLang="ko-KR" sz="1400" b="0" u="none">
                    <a:latin typeface="+mn-lt"/>
                    <a:ea typeface="+mn-ea"/>
                  </a:rPr>
                  <a:t>Revenue</a:t>
                </a:r>
              </a:p>
            </p:txBody>
          </p:sp>
          <p:sp>
            <p:nvSpPr>
              <p:cNvPr id="25" name="AutoShape 10"/>
              <p:cNvSpPr>
                <a:spLocks noChangeArrowheads="1"/>
              </p:cNvSpPr>
              <p:nvPr/>
            </p:nvSpPr>
            <p:spPr bwMode="auto">
              <a:xfrm rot="16200000" flipH="1">
                <a:off x="6299200" y="4684713"/>
                <a:ext cx="2209800" cy="260350"/>
              </a:xfrm>
              <a:prstGeom prst="parallelogram">
                <a:avLst>
                  <a:gd name="adj" fmla="val 55171"/>
                </a:avLst>
              </a:prstGeom>
              <a:solidFill>
                <a:srgbClr val="FF6600">
                  <a:alpha val="50195"/>
                </a:srgbClr>
              </a:solidFill>
              <a:ln w="19050" cap="rnd">
                <a:solidFill>
                  <a:schemeClr val="accent2"/>
                </a:solidFill>
                <a:miter lim="800000"/>
                <a:headEnd type="none" w="sm" len="sm"/>
                <a:tailEnd type="none" w="sm" len="sm"/>
              </a:ln>
            </p:spPr>
            <p:txBody>
              <a:bodyPr vert="eaVert" wrap="none" anchor="ctr"/>
              <a:lstStyle/>
              <a:p>
                <a:pPr algn="l">
                  <a:spcBef>
                    <a:spcPct val="0"/>
                  </a:spcBef>
                  <a:buClrTx/>
                  <a:buFontTx/>
                  <a:buNone/>
                </a:pPr>
                <a:endParaRPr lang="ko-KR" altLang="ko-KR" sz="2000" b="0" i="1" u="none">
                  <a:latin typeface="+mn-lt"/>
                  <a:ea typeface="굴림체" pitchFamily="49" charset="-127"/>
                </a:endParaRPr>
              </a:p>
            </p:txBody>
          </p:sp>
          <p:grpSp>
            <p:nvGrpSpPr>
              <p:cNvPr id="26" name="Group 71"/>
              <p:cNvGrpSpPr>
                <a:grpSpLocks/>
              </p:cNvGrpSpPr>
              <p:nvPr/>
            </p:nvGrpSpPr>
            <p:grpSpPr bwMode="auto">
              <a:xfrm>
                <a:off x="7400922" y="5843588"/>
                <a:ext cx="1393825" cy="495300"/>
                <a:chOff x="4888" y="3648"/>
                <a:chExt cx="878" cy="312"/>
              </a:xfrm>
            </p:grpSpPr>
            <p:sp>
              <p:nvSpPr>
                <p:cNvPr id="31" name="Text Box 72"/>
                <p:cNvSpPr txBox="1">
                  <a:spLocks noChangeArrowheads="1"/>
                </p:cNvSpPr>
                <p:nvPr/>
              </p:nvSpPr>
              <p:spPr bwMode="auto">
                <a:xfrm>
                  <a:off x="4982" y="3717"/>
                  <a:ext cx="784" cy="243"/>
                </a:xfrm>
                <a:prstGeom prst="rect">
                  <a:avLst/>
                </a:prstGeom>
                <a:noFill/>
                <a:ln w="12700" cap="rnd">
                  <a:solidFill>
                    <a:schemeClr val="tx1"/>
                  </a:solidFill>
                  <a:miter lim="800000"/>
                  <a:headEnd type="none" w="sm" len="sm"/>
                  <a:tailEnd type="none" w="sm" len="sm"/>
                </a:ln>
              </p:spPr>
              <p:txBody>
                <a:bodyPr wrap="square">
                  <a:spAutoFit/>
                </a:bodyPr>
                <a:lstStyle/>
                <a:p>
                  <a:pPr algn="l">
                    <a:spcBef>
                      <a:spcPct val="0"/>
                    </a:spcBef>
                    <a:buClrTx/>
                    <a:buFontTx/>
                    <a:buNone/>
                  </a:pPr>
                  <a:r>
                    <a:rPr lang="ko-KR" altLang="en-US" sz="1200" b="0" u="none" dirty="0">
                      <a:latin typeface="+mn-lt"/>
                      <a:ea typeface="맑은 고딕" pitchFamily="50" charset="-127"/>
                    </a:rPr>
                    <a:t>컬럼 </a:t>
                  </a:r>
                  <a:r>
                    <a:rPr lang="ko-KR" altLang="en-US" sz="1200" b="0" u="none" dirty="0" err="1">
                      <a:latin typeface="+mn-lt"/>
                      <a:ea typeface="맑은 고딕" pitchFamily="50" charset="-127"/>
                    </a:rPr>
                    <a:t>마스킹</a:t>
                  </a:r>
                  <a:endParaRPr lang="ko-KR" altLang="en-US" sz="1200" b="0" u="none" dirty="0">
                    <a:latin typeface="+mn-lt"/>
                    <a:ea typeface="맑은 고딕" pitchFamily="50" charset="-127"/>
                  </a:endParaRPr>
                </a:p>
              </p:txBody>
            </p:sp>
            <p:sp>
              <p:nvSpPr>
                <p:cNvPr id="32" name="Line 73"/>
                <p:cNvSpPr>
                  <a:spLocks noChangeShapeType="1"/>
                </p:cNvSpPr>
                <p:nvPr/>
              </p:nvSpPr>
              <p:spPr bwMode="auto">
                <a:xfrm>
                  <a:off x="4888" y="3792"/>
                  <a:ext cx="96" cy="0"/>
                </a:xfrm>
                <a:prstGeom prst="line">
                  <a:avLst/>
                </a:prstGeom>
                <a:noFill/>
                <a:ln w="12700" cap="rnd">
                  <a:solidFill>
                    <a:schemeClr val="tx1"/>
                  </a:solidFill>
                  <a:round/>
                  <a:headEnd type="none" w="sm" len="sm"/>
                  <a:tailEnd type="none" w="sm" len="sm"/>
                </a:ln>
              </p:spPr>
              <p:txBody>
                <a:bodyPr/>
                <a:lstStyle/>
                <a:p>
                  <a:endParaRPr lang="ko-KR" altLang="en-US" b="0" u="none">
                    <a:latin typeface="+mn-lt"/>
                    <a:ea typeface="맑은 고딕" pitchFamily="50" charset="-127"/>
                  </a:endParaRPr>
                </a:p>
              </p:txBody>
            </p:sp>
            <p:sp>
              <p:nvSpPr>
                <p:cNvPr id="33" name="Line 74"/>
                <p:cNvSpPr>
                  <a:spLocks noChangeShapeType="1"/>
                </p:cNvSpPr>
                <p:nvPr/>
              </p:nvSpPr>
              <p:spPr bwMode="auto">
                <a:xfrm flipV="1">
                  <a:off x="4888" y="3648"/>
                  <a:ext cx="0" cy="144"/>
                </a:xfrm>
                <a:prstGeom prst="line">
                  <a:avLst/>
                </a:prstGeom>
                <a:noFill/>
                <a:ln w="12700" cap="rnd">
                  <a:solidFill>
                    <a:schemeClr val="tx1"/>
                  </a:solidFill>
                  <a:round/>
                  <a:headEnd type="none" w="sm" len="sm"/>
                  <a:tailEnd type="triangle" w="sm" len="sm"/>
                </a:ln>
              </p:spPr>
              <p:txBody>
                <a:bodyPr/>
                <a:lstStyle/>
                <a:p>
                  <a:endParaRPr lang="ko-KR" altLang="en-US" b="0" u="none">
                    <a:latin typeface="+mn-lt"/>
                    <a:ea typeface="맑은 고딕" pitchFamily="50" charset="-127"/>
                  </a:endParaRPr>
                </a:p>
              </p:txBody>
            </p:sp>
          </p:grpSp>
          <p:grpSp>
            <p:nvGrpSpPr>
              <p:cNvPr id="27" name="Group 75"/>
              <p:cNvGrpSpPr>
                <a:grpSpLocks/>
              </p:cNvGrpSpPr>
              <p:nvPr/>
            </p:nvGrpSpPr>
            <p:grpSpPr bwMode="auto">
              <a:xfrm>
                <a:off x="7947027" y="5157788"/>
                <a:ext cx="1631951" cy="708025"/>
                <a:chOff x="5232" y="3216"/>
                <a:chExt cx="1028" cy="446"/>
              </a:xfrm>
            </p:grpSpPr>
            <p:sp>
              <p:nvSpPr>
                <p:cNvPr id="28" name="Text Box 76"/>
                <p:cNvSpPr txBox="1">
                  <a:spLocks noChangeArrowheads="1"/>
                </p:cNvSpPr>
                <p:nvPr/>
              </p:nvSpPr>
              <p:spPr bwMode="auto">
                <a:xfrm>
                  <a:off x="5232" y="3419"/>
                  <a:ext cx="1028" cy="243"/>
                </a:xfrm>
                <a:prstGeom prst="rect">
                  <a:avLst/>
                </a:prstGeom>
                <a:noFill/>
                <a:ln w="12700" cap="rnd">
                  <a:solidFill>
                    <a:schemeClr val="tx1"/>
                  </a:solidFill>
                  <a:miter lim="800000"/>
                  <a:headEnd type="none" w="sm" len="sm"/>
                  <a:tailEnd type="none" w="sm" len="sm"/>
                </a:ln>
              </p:spPr>
              <p:txBody>
                <a:bodyPr wrap="square">
                  <a:spAutoFit/>
                </a:bodyPr>
                <a:lstStyle/>
                <a:p>
                  <a:pPr algn="l">
                    <a:spcBef>
                      <a:spcPct val="0"/>
                    </a:spcBef>
                    <a:buClrTx/>
                    <a:buFontTx/>
                    <a:buNone/>
                  </a:pPr>
                  <a:r>
                    <a:rPr lang="ko-KR" altLang="en-US" sz="1200" b="0" u="none" dirty="0">
                      <a:latin typeface="+mn-lt"/>
                      <a:ea typeface="맑은 고딕" pitchFamily="50" charset="-127"/>
                    </a:rPr>
                    <a:t>행단위 리턴제어</a:t>
                  </a:r>
                </a:p>
              </p:txBody>
            </p:sp>
            <p:sp>
              <p:nvSpPr>
                <p:cNvPr id="29" name="Line 77"/>
                <p:cNvSpPr>
                  <a:spLocks noChangeShapeType="1"/>
                </p:cNvSpPr>
                <p:nvPr/>
              </p:nvSpPr>
              <p:spPr bwMode="auto">
                <a:xfrm>
                  <a:off x="5424" y="3216"/>
                  <a:ext cx="0" cy="200"/>
                </a:xfrm>
                <a:prstGeom prst="line">
                  <a:avLst/>
                </a:prstGeom>
                <a:noFill/>
                <a:ln w="12700" cap="rnd">
                  <a:solidFill>
                    <a:schemeClr val="tx1"/>
                  </a:solidFill>
                  <a:round/>
                  <a:headEnd type="none" w="sm" len="sm"/>
                  <a:tailEnd type="none" w="sm" len="sm"/>
                </a:ln>
              </p:spPr>
              <p:txBody>
                <a:bodyPr/>
                <a:lstStyle/>
                <a:p>
                  <a:endParaRPr lang="ko-KR" altLang="en-US" b="0" u="none">
                    <a:latin typeface="+mn-lt"/>
                    <a:ea typeface="맑은 고딕" pitchFamily="50" charset="-127"/>
                  </a:endParaRPr>
                </a:p>
              </p:txBody>
            </p:sp>
            <p:sp>
              <p:nvSpPr>
                <p:cNvPr id="30" name="Line 78"/>
                <p:cNvSpPr>
                  <a:spLocks noChangeShapeType="1"/>
                </p:cNvSpPr>
                <p:nvPr/>
              </p:nvSpPr>
              <p:spPr bwMode="auto">
                <a:xfrm flipH="1">
                  <a:off x="5280" y="3216"/>
                  <a:ext cx="144" cy="0"/>
                </a:xfrm>
                <a:prstGeom prst="line">
                  <a:avLst/>
                </a:prstGeom>
                <a:noFill/>
                <a:ln w="12700" cap="rnd">
                  <a:solidFill>
                    <a:schemeClr val="tx1"/>
                  </a:solidFill>
                  <a:round/>
                  <a:headEnd type="none" w="sm" len="sm"/>
                  <a:tailEnd type="triangle" w="sm" len="sm"/>
                </a:ln>
              </p:spPr>
              <p:txBody>
                <a:bodyPr/>
                <a:lstStyle/>
                <a:p>
                  <a:endParaRPr lang="ko-KR" altLang="en-US" b="0" u="none">
                    <a:latin typeface="+mn-lt"/>
                    <a:ea typeface="맑은 고딕" pitchFamily="50" charset="-127"/>
                  </a:endParaRPr>
                </a:p>
              </p:txBody>
            </p:sp>
          </p:grpSp>
        </p:grpSp>
      </p:grpSp>
    </p:spTree>
    <p:extLst>
      <p:ext uri="{BB962C8B-B14F-4D97-AF65-F5344CB8AC3E}">
        <p14:creationId xmlns:p14="http://schemas.microsoft.com/office/powerpoint/2010/main" val="312855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1"/>
          </p:nvPr>
        </p:nvSpPr>
        <p:spPr/>
        <p:txBody>
          <a:bodyPr/>
          <a:lstStyle/>
          <a:p>
            <a:r>
              <a:rPr lang="ko-KR" altLang="en-US" dirty="0" smtClean="0"/>
              <a:t>데이터</a:t>
            </a:r>
            <a:r>
              <a:rPr lang="en-US" altLang="ko-KR" dirty="0" smtClean="0"/>
              <a:t> </a:t>
            </a:r>
            <a:r>
              <a:rPr lang="ko-KR" altLang="en-US" dirty="0" smtClean="0"/>
              <a:t>보안</a:t>
            </a:r>
            <a:r>
              <a:rPr lang="en-US" altLang="ko-KR" dirty="0" smtClean="0"/>
              <a:t>, </a:t>
            </a:r>
            <a:r>
              <a:rPr lang="ko-KR" altLang="en-US" dirty="0" smtClean="0"/>
              <a:t>쉬운 구현</a:t>
            </a:r>
            <a:r>
              <a:rPr lang="en-US" altLang="ko-KR" dirty="0" smtClean="0"/>
              <a:t>, </a:t>
            </a:r>
            <a:r>
              <a:rPr lang="ko-KR" altLang="en-US" dirty="0" smtClean="0"/>
              <a:t>유연한 운영</a:t>
            </a:r>
            <a:endParaRPr lang="ko-KR" altLang="en-US" dirty="0"/>
          </a:p>
        </p:txBody>
      </p:sp>
      <p:sp>
        <p:nvSpPr>
          <p:cNvPr id="2" name="제목 1"/>
          <p:cNvSpPr>
            <a:spLocks noGrp="1"/>
          </p:cNvSpPr>
          <p:nvPr>
            <p:ph type="title"/>
          </p:nvPr>
        </p:nvSpPr>
        <p:spPr/>
        <p:txBody>
          <a:bodyPr/>
          <a:lstStyle/>
          <a:p>
            <a:r>
              <a:rPr lang="en-US" altLang="ko-KR" dirty="0" smtClean="0"/>
              <a:t>VPD </a:t>
            </a:r>
            <a:r>
              <a:rPr lang="ko-KR" altLang="en-US" dirty="0" smtClean="0"/>
              <a:t>강점</a:t>
            </a:r>
            <a:endParaRPr lang="ko-KR" altLang="en-US" dirty="0"/>
          </a:p>
        </p:txBody>
      </p:sp>
      <p:sp>
        <p:nvSpPr>
          <p:cNvPr id="17" name="내용 개체 틀 16"/>
          <p:cNvSpPr>
            <a:spLocks noGrp="1"/>
          </p:cNvSpPr>
          <p:nvPr>
            <p:ph sz="quarter" idx="14"/>
          </p:nvPr>
        </p:nvSpPr>
        <p:spPr/>
        <p:txBody>
          <a:bodyPr/>
          <a:lstStyle/>
          <a:p>
            <a:pPr>
              <a:lnSpc>
                <a:spcPct val="100000"/>
              </a:lnSpc>
            </a:pPr>
            <a:r>
              <a:rPr lang="en-US" altLang="ko-KR" sz="2400" b="1" dirty="0">
                <a:effectLst>
                  <a:outerShdw blurRad="38100" dist="38100" dir="2700000" algn="tl">
                    <a:srgbClr val="000000">
                      <a:alpha val="43137"/>
                    </a:srgbClr>
                  </a:outerShdw>
                </a:effectLst>
              </a:rPr>
              <a:t>Security. </a:t>
            </a:r>
            <a:r>
              <a:rPr lang="ko-KR" altLang="en-US" sz="2400" b="1" dirty="0">
                <a:effectLst>
                  <a:outerShdw blurRad="38100" dist="38100" dir="2700000" algn="tl">
                    <a:srgbClr val="000000">
                      <a:alpha val="43137"/>
                    </a:srgbClr>
                  </a:outerShdw>
                </a:effectLst>
              </a:rPr>
              <a:t> </a:t>
            </a:r>
            <a:endParaRPr lang="en-US" altLang="ko-KR" sz="2400" b="1" dirty="0">
              <a:effectLst>
                <a:outerShdw blurRad="38100" dist="38100" dir="2700000" algn="tl">
                  <a:srgbClr val="000000">
                    <a:alpha val="43137"/>
                  </a:srgbClr>
                </a:outerShdw>
              </a:effectLst>
            </a:endParaRPr>
          </a:p>
          <a:p>
            <a:pPr marL="285750" indent="-285750">
              <a:lnSpc>
                <a:spcPct val="100000"/>
              </a:lnSpc>
              <a:buFont typeface="Arial" panose="020B0604020202020204" pitchFamily="34" charset="0"/>
              <a:buChar char="•"/>
            </a:pPr>
            <a:r>
              <a:rPr lang="en-US" altLang="ko-KR" dirty="0" smtClean="0"/>
              <a:t>Table</a:t>
            </a:r>
            <a:r>
              <a:rPr lang="en-US" altLang="ko-KR" dirty="0"/>
              <a:t>, View </a:t>
            </a:r>
            <a:r>
              <a:rPr lang="ko-KR" altLang="en-US" dirty="0"/>
              <a:t>또는 </a:t>
            </a:r>
            <a:r>
              <a:rPr lang="en-US" altLang="ko-KR" dirty="0"/>
              <a:t>synonym</a:t>
            </a:r>
            <a:r>
              <a:rPr lang="ko-KR" altLang="en-US" dirty="0"/>
              <a:t>에 적용하여 </a:t>
            </a:r>
            <a:r>
              <a:rPr lang="ko-KR" altLang="en-US" dirty="0">
                <a:solidFill>
                  <a:schemeClr val="accent1"/>
                </a:solidFill>
              </a:rPr>
              <a:t>잠재적인 심각한 보안 위협 문제 해결</a:t>
            </a:r>
            <a:endParaRPr lang="en-US" altLang="ko-KR" dirty="0">
              <a:solidFill>
                <a:schemeClr val="accent1"/>
              </a:solidFill>
            </a:endParaRPr>
          </a:p>
          <a:p>
            <a:pPr marL="285750" indent="-285750">
              <a:lnSpc>
                <a:spcPct val="100000"/>
              </a:lnSpc>
              <a:buFont typeface="Arial" panose="020B0604020202020204" pitchFamily="34" charset="0"/>
              <a:buChar char="•"/>
            </a:pPr>
            <a:r>
              <a:rPr lang="ko-KR" altLang="en-US" dirty="0" smtClean="0"/>
              <a:t>어플리케이션에서 </a:t>
            </a:r>
            <a:r>
              <a:rPr lang="ko-KR" altLang="en-US" dirty="0"/>
              <a:t>벗어난 다양한 </a:t>
            </a:r>
            <a:r>
              <a:rPr lang="ko-KR" altLang="en-US" b="1" dirty="0" err="1" smtClean="0">
                <a:solidFill>
                  <a:schemeClr val="accent1"/>
                </a:solidFill>
              </a:rPr>
              <a:t>접근경로에</a:t>
            </a:r>
            <a:r>
              <a:rPr lang="ko-KR" altLang="en-US" b="1" dirty="0" smtClean="0">
                <a:solidFill>
                  <a:schemeClr val="accent1"/>
                </a:solidFill>
              </a:rPr>
              <a:t> 대</a:t>
            </a:r>
            <a:r>
              <a:rPr lang="ko-KR" altLang="en-US" b="1" dirty="0">
                <a:solidFill>
                  <a:schemeClr val="accent1"/>
                </a:solidFill>
              </a:rPr>
              <a:t>한</a:t>
            </a:r>
            <a:r>
              <a:rPr lang="ko-KR" altLang="en-US" b="1" dirty="0" smtClean="0">
                <a:solidFill>
                  <a:schemeClr val="accent1"/>
                </a:solidFill>
              </a:rPr>
              <a:t> </a:t>
            </a:r>
            <a:r>
              <a:rPr lang="en-US" altLang="ko-KR" b="1" dirty="0" smtClean="0">
                <a:solidFill>
                  <a:schemeClr val="accent1"/>
                </a:solidFill>
              </a:rPr>
              <a:t> </a:t>
            </a:r>
            <a:r>
              <a:rPr lang="ko-KR" altLang="en-US" b="1" dirty="0">
                <a:solidFill>
                  <a:schemeClr val="accent1"/>
                </a:solidFill>
              </a:rPr>
              <a:t>데이터 접근 제어 가능</a:t>
            </a:r>
            <a:endParaRPr lang="en-US" altLang="ko-KR" b="1" dirty="0">
              <a:solidFill>
                <a:schemeClr val="accent1"/>
              </a:solidFill>
            </a:endParaRPr>
          </a:p>
          <a:p>
            <a:pPr marL="285750" indent="-285750">
              <a:lnSpc>
                <a:spcPct val="100000"/>
              </a:lnSpc>
              <a:buFont typeface="Arial" panose="020B0604020202020204" pitchFamily="34" charset="0"/>
              <a:buChar char="•"/>
            </a:pPr>
            <a:r>
              <a:rPr lang="ko-KR" altLang="en-US" dirty="0" smtClean="0"/>
              <a:t>통합 데이터 환경에서 </a:t>
            </a:r>
            <a:r>
              <a:rPr lang="ko-KR" altLang="en-US" dirty="0" smtClean="0">
                <a:solidFill>
                  <a:schemeClr val="accent1"/>
                </a:solidFill>
              </a:rPr>
              <a:t>데이터 </a:t>
            </a:r>
            <a:r>
              <a:rPr lang="en-US" altLang="ko-KR" dirty="0" smtClean="0">
                <a:solidFill>
                  <a:schemeClr val="accent1"/>
                </a:solidFill>
              </a:rPr>
              <a:t>Isolation(Private </a:t>
            </a:r>
            <a:r>
              <a:rPr lang="ko-KR" altLang="en-US" dirty="0" smtClean="0">
                <a:solidFill>
                  <a:schemeClr val="accent1"/>
                </a:solidFill>
              </a:rPr>
              <a:t>데이터 존</a:t>
            </a:r>
            <a:r>
              <a:rPr lang="en-US" altLang="ko-KR" dirty="0" smtClean="0">
                <a:solidFill>
                  <a:schemeClr val="accent1"/>
                </a:solidFill>
              </a:rPr>
              <a:t>) </a:t>
            </a:r>
            <a:r>
              <a:rPr lang="ko-KR" altLang="en-US" dirty="0" smtClean="0">
                <a:solidFill>
                  <a:schemeClr val="accent1"/>
                </a:solidFill>
              </a:rPr>
              <a:t>강제화 가능</a:t>
            </a:r>
            <a:endParaRPr lang="en-US" altLang="ko-KR" dirty="0">
              <a:solidFill>
                <a:schemeClr val="accent1"/>
              </a:solidFill>
            </a:endParaRPr>
          </a:p>
          <a:p>
            <a:pPr marL="285750" indent="-285750">
              <a:lnSpc>
                <a:spcPct val="100000"/>
              </a:lnSpc>
              <a:buFont typeface="Arial" panose="020B0604020202020204" pitchFamily="34" charset="0"/>
              <a:buChar char="•"/>
            </a:pPr>
            <a:endParaRPr lang="ko-KR" altLang="en-US" dirty="0"/>
          </a:p>
        </p:txBody>
      </p:sp>
      <p:sp>
        <p:nvSpPr>
          <p:cNvPr id="18" name="내용 개체 틀 17"/>
          <p:cNvSpPr>
            <a:spLocks noGrp="1"/>
          </p:cNvSpPr>
          <p:nvPr>
            <p:ph sz="quarter" idx="15"/>
          </p:nvPr>
        </p:nvSpPr>
        <p:spPr/>
        <p:txBody>
          <a:bodyPr/>
          <a:lstStyle/>
          <a:p>
            <a:pPr>
              <a:lnSpc>
                <a:spcPct val="100000"/>
              </a:lnSpc>
            </a:pPr>
            <a:r>
              <a:rPr lang="en-US" altLang="ko-KR" sz="2400" b="1" dirty="0"/>
              <a:t>Simplicity. </a:t>
            </a:r>
          </a:p>
          <a:p>
            <a:pPr marL="285750" indent="-285750">
              <a:lnSpc>
                <a:spcPct val="100000"/>
              </a:lnSpc>
              <a:buFont typeface="Arial" panose="020B0604020202020204" pitchFamily="34" charset="0"/>
              <a:buChar char="•"/>
            </a:pPr>
            <a:r>
              <a:rPr lang="en-US" altLang="ko-KR" b="1" dirty="0" smtClean="0">
                <a:solidFill>
                  <a:schemeClr val="accent1"/>
                </a:solidFill>
              </a:rPr>
              <a:t>Once time</a:t>
            </a:r>
            <a:r>
              <a:rPr lang="ko-KR" altLang="en-US" dirty="0" smtClean="0"/>
              <a:t>으로 적용</a:t>
            </a:r>
            <a:endParaRPr lang="en-US" altLang="ko-KR" dirty="0"/>
          </a:p>
          <a:p>
            <a:pPr>
              <a:lnSpc>
                <a:spcPct val="100000"/>
              </a:lnSpc>
            </a:pPr>
            <a:endParaRPr lang="ko-KR" altLang="en-US" sz="1600" dirty="0"/>
          </a:p>
          <a:p>
            <a:pPr>
              <a:lnSpc>
                <a:spcPct val="100000"/>
              </a:lnSpc>
            </a:pPr>
            <a:endParaRPr lang="ko-KR" altLang="en-US" dirty="0"/>
          </a:p>
        </p:txBody>
      </p:sp>
      <p:sp>
        <p:nvSpPr>
          <p:cNvPr id="19" name="내용 개체 틀 18"/>
          <p:cNvSpPr>
            <a:spLocks noGrp="1"/>
          </p:cNvSpPr>
          <p:nvPr>
            <p:ph sz="quarter" idx="16"/>
          </p:nvPr>
        </p:nvSpPr>
        <p:spPr/>
        <p:txBody>
          <a:bodyPr/>
          <a:lstStyle/>
          <a:p>
            <a:pPr>
              <a:lnSpc>
                <a:spcPct val="100000"/>
              </a:lnSpc>
            </a:pPr>
            <a:r>
              <a:rPr lang="en-US" altLang="ko-KR" sz="2400" b="1" dirty="0"/>
              <a:t>Flexibility. </a:t>
            </a:r>
            <a:endParaRPr lang="en-US" altLang="ko-KR" sz="2400" b="1" dirty="0" smtClean="0"/>
          </a:p>
          <a:p>
            <a:pPr marL="285750" indent="-285750">
              <a:lnSpc>
                <a:spcPct val="100000"/>
              </a:lnSpc>
              <a:buFont typeface="Arial" panose="020B0604020202020204" pitchFamily="34" charset="0"/>
              <a:buChar char="•"/>
            </a:pPr>
            <a:r>
              <a:rPr lang="en-US" altLang="ko-KR" dirty="0" smtClean="0"/>
              <a:t>SQL </a:t>
            </a:r>
            <a:r>
              <a:rPr lang="ko-KR" altLang="en-US" dirty="0" err="1" smtClean="0">
                <a:solidFill>
                  <a:schemeClr val="accent1"/>
                </a:solidFill>
              </a:rPr>
              <a:t>구문별</a:t>
            </a:r>
            <a:r>
              <a:rPr lang="en-US" altLang="ko-KR" dirty="0" smtClean="0">
                <a:solidFill>
                  <a:schemeClr val="accent1"/>
                </a:solidFill>
              </a:rPr>
              <a:t>(SELECT, INSERT, UPDATE, DELETE)</a:t>
            </a:r>
            <a:r>
              <a:rPr lang="ko-KR" altLang="en-US" dirty="0" smtClean="0">
                <a:solidFill>
                  <a:schemeClr val="accent1"/>
                </a:solidFill>
              </a:rPr>
              <a:t>로 정책 운영 가능</a:t>
            </a:r>
            <a:endParaRPr lang="en-US" altLang="ko-KR" dirty="0" smtClean="0">
              <a:solidFill>
                <a:schemeClr val="accent1"/>
              </a:solidFill>
            </a:endParaRPr>
          </a:p>
          <a:p>
            <a:pPr marL="285750" indent="-285750">
              <a:lnSpc>
                <a:spcPct val="100000"/>
              </a:lnSpc>
              <a:buFont typeface="Arial" panose="020B0604020202020204" pitchFamily="34" charset="0"/>
              <a:buChar char="•"/>
            </a:pPr>
            <a:r>
              <a:rPr lang="ko-KR" altLang="en-US" dirty="0" smtClean="0"/>
              <a:t>특정</a:t>
            </a:r>
            <a:r>
              <a:rPr lang="en-US" altLang="ko-KR" dirty="0" smtClean="0"/>
              <a:t> </a:t>
            </a:r>
            <a:r>
              <a:rPr lang="ko-KR" altLang="en-US" dirty="0" smtClean="0"/>
              <a:t>조건에 맞는 </a:t>
            </a:r>
            <a:r>
              <a:rPr lang="en-US" altLang="ko-KR" dirty="0" smtClean="0"/>
              <a:t>Row </a:t>
            </a:r>
            <a:r>
              <a:rPr lang="ko-KR" altLang="en-US" dirty="0" smtClean="0"/>
              <a:t>또는 컬럼 값만 접근허용 등에도 활용</a:t>
            </a:r>
            <a:endParaRPr lang="ko-KR" altLang="en-US" dirty="0"/>
          </a:p>
        </p:txBody>
      </p:sp>
      <p:sp>
        <p:nvSpPr>
          <p:cNvPr id="4" name="슬라이드 번호 개체 틀 3"/>
          <p:cNvSpPr>
            <a:spLocks noGrp="1"/>
          </p:cNvSpPr>
          <p:nvPr>
            <p:ph type="sldNum" sz="quarter" idx="4294967295"/>
          </p:nvPr>
        </p:nvSpPr>
        <p:spPr>
          <a:xfrm>
            <a:off x="0" y="6423025"/>
            <a:ext cx="365125" cy="366713"/>
          </a:xfrm>
        </p:spPr>
        <p:txBody>
          <a:bodyPr/>
          <a:lstStyle/>
          <a:p>
            <a:fld id="{345D60D9-5372-5F40-9443-0F9AE5BDC3C8}" type="slidenum">
              <a:rPr lang="en-US" smtClean="0"/>
              <a:t>7</a:t>
            </a:fld>
            <a:endParaRPr lang="en-US"/>
          </a:p>
        </p:txBody>
      </p:sp>
      <p:sp>
        <p:nvSpPr>
          <p:cNvPr id="5" name="바닥글 개체 틀 4"/>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9" name="내용 개체 틀 20"/>
          <p:cNvSpPr txBox="1">
            <a:spLocks/>
          </p:cNvSpPr>
          <p:nvPr/>
        </p:nvSpPr>
        <p:spPr>
          <a:xfrm>
            <a:off x="8126355" y="3429000"/>
            <a:ext cx="3300984" cy="2678113"/>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sz="1400" dirty="0"/>
          </a:p>
        </p:txBody>
      </p:sp>
    </p:spTree>
    <p:extLst>
      <p:ext uri="{BB962C8B-B14F-4D97-AF65-F5344CB8AC3E}">
        <p14:creationId xmlns:p14="http://schemas.microsoft.com/office/powerpoint/2010/main" val="258397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VPD </a:t>
            </a:r>
            <a:r>
              <a:rPr lang="ko-KR" altLang="en-US" dirty="0" smtClean="0"/>
              <a:t>구현 방법</a:t>
            </a:r>
            <a:r>
              <a:rPr lang="en-US" altLang="ko-KR" dirty="0" smtClean="0"/>
              <a:t>/</a:t>
            </a:r>
            <a:r>
              <a:rPr lang="ko-KR" altLang="en-US" dirty="0" smtClean="0"/>
              <a:t>절차</a:t>
            </a:r>
            <a:endParaRPr lang="ko-KR" altLang="en-US" dirty="0"/>
          </a:p>
        </p:txBody>
      </p:sp>
      <p:sp>
        <p:nvSpPr>
          <p:cNvPr id="7" name="슬라이드 번호 개체 틀 6"/>
          <p:cNvSpPr>
            <a:spLocks noGrp="1"/>
          </p:cNvSpPr>
          <p:nvPr>
            <p:ph type="sldNum" sz="quarter" idx="4294967295"/>
          </p:nvPr>
        </p:nvSpPr>
        <p:spPr>
          <a:xfrm>
            <a:off x="0" y="6423025"/>
            <a:ext cx="365125" cy="366713"/>
          </a:xfrm>
        </p:spPr>
        <p:txBody>
          <a:bodyPr/>
          <a:lstStyle/>
          <a:p>
            <a:fld id="{345D60D9-5372-5F40-9443-0F9AE5BDC3C8}" type="slidenum">
              <a:rPr lang="en-US" smtClean="0"/>
              <a:t>8</a:t>
            </a:fld>
            <a:endParaRPr lang="en-US"/>
          </a:p>
        </p:txBody>
      </p:sp>
      <p:sp>
        <p:nvSpPr>
          <p:cNvPr id="8" name="바닥글 개체 틀 7"/>
          <p:cNvSpPr>
            <a:spLocks noGrp="1"/>
          </p:cNvSpPr>
          <p:nvPr>
            <p:ph type="ftr" sz="quarter" idx="4294967295"/>
          </p:nvPr>
        </p:nvSpPr>
        <p:spPr>
          <a:xfrm>
            <a:off x="0" y="6424613"/>
            <a:ext cx="5746750" cy="365125"/>
          </a:xfrm>
        </p:spPr>
        <p:txBody>
          <a:bodyPr/>
          <a:lstStyle/>
          <a:p>
            <a:r>
              <a:rPr lang="en-US" smtClean="0"/>
              <a:t>Copyright © 2020, Oracle and/or its affiliates. All rights reserved.</a:t>
            </a:r>
            <a:endParaRPr lang="en-US"/>
          </a:p>
        </p:txBody>
      </p:sp>
      <p:sp>
        <p:nvSpPr>
          <p:cNvPr id="10" name="모서리가 둥근 직사각형 9"/>
          <p:cNvSpPr/>
          <p:nvPr/>
        </p:nvSpPr>
        <p:spPr>
          <a:xfrm>
            <a:off x="855648" y="2980377"/>
            <a:ext cx="3364237" cy="2783426"/>
          </a:xfrm>
          <a:prstGeom prst="roundRect">
            <a:avLst>
              <a:gd name="adj" fmla="val 1041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1" name="TextBox 10"/>
          <p:cNvSpPr txBox="1"/>
          <p:nvPr/>
        </p:nvSpPr>
        <p:spPr>
          <a:xfrm>
            <a:off x="1972341" y="2309347"/>
            <a:ext cx="1491114" cy="461665"/>
          </a:xfrm>
          <a:prstGeom prst="rect">
            <a:avLst/>
          </a:prstGeom>
          <a:noFill/>
        </p:spPr>
        <p:txBody>
          <a:bodyPr wrap="none" rtlCol="0">
            <a:spAutoFit/>
          </a:bodyPr>
          <a:lstStyle/>
          <a:p>
            <a:r>
              <a:rPr lang="ko-KR" altLang="en-US" sz="2400" b="1" dirty="0" smtClean="0"/>
              <a:t>정책 설계</a:t>
            </a:r>
            <a:endParaRPr lang="ko-KR" altLang="en-US" sz="2400" b="1" dirty="0"/>
          </a:p>
        </p:txBody>
      </p:sp>
      <p:sp>
        <p:nvSpPr>
          <p:cNvPr id="12" name="TextBox 11"/>
          <p:cNvSpPr txBox="1"/>
          <p:nvPr/>
        </p:nvSpPr>
        <p:spPr>
          <a:xfrm>
            <a:off x="5870260" y="2319567"/>
            <a:ext cx="875561" cy="461665"/>
          </a:xfrm>
          <a:prstGeom prst="rect">
            <a:avLst/>
          </a:prstGeom>
          <a:noFill/>
        </p:spPr>
        <p:txBody>
          <a:bodyPr wrap="none" rtlCol="0">
            <a:spAutoFit/>
          </a:bodyPr>
          <a:lstStyle/>
          <a:p>
            <a:r>
              <a:rPr lang="ko-KR" altLang="en-US" sz="2400" b="1" dirty="0" smtClean="0"/>
              <a:t>구현 </a:t>
            </a:r>
            <a:endParaRPr lang="ko-KR" altLang="en-US" sz="2400" b="1" dirty="0"/>
          </a:p>
        </p:txBody>
      </p:sp>
      <p:sp>
        <p:nvSpPr>
          <p:cNvPr id="13" name="TextBox 12"/>
          <p:cNvSpPr txBox="1"/>
          <p:nvPr/>
        </p:nvSpPr>
        <p:spPr>
          <a:xfrm>
            <a:off x="9383870" y="2319567"/>
            <a:ext cx="875561" cy="461665"/>
          </a:xfrm>
          <a:prstGeom prst="rect">
            <a:avLst/>
          </a:prstGeom>
          <a:noFill/>
        </p:spPr>
        <p:txBody>
          <a:bodyPr wrap="none" rtlCol="0">
            <a:spAutoFit/>
          </a:bodyPr>
          <a:lstStyle/>
          <a:p>
            <a:r>
              <a:rPr lang="ko-KR" altLang="en-US" sz="2400" b="1" dirty="0" smtClean="0"/>
              <a:t>운영 </a:t>
            </a:r>
            <a:endParaRPr lang="ko-KR" altLang="en-US" sz="2400" b="1" dirty="0"/>
          </a:p>
        </p:txBody>
      </p:sp>
      <p:sp>
        <p:nvSpPr>
          <p:cNvPr id="15" name="TextBox 14"/>
          <p:cNvSpPr txBox="1"/>
          <p:nvPr/>
        </p:nvSpPr>
        <p:spPr>
          <a:xfrm>
            <a:off x="1017157" y="3104270"/>
            <a:ext cx="3041217" cy="2862322"/>
          </a:xfrm>
          <a:prstGeom prst="rect">
            <a:avLst/>
          </a:prstGeom>
          <a:noFill/>
        </p:spPr>
        <p:txBody>
          <a:bodyPr wrap="none" rtlCol="0">
            <a:spAutoFit/>
          </a:bodyPr>
          <a:lstStyle/>
          <a:p>
            <a:pPr marL="285750" indent="-285750">
              <a:buFont typeface="Arial" panose="020B0604020202020204" pitchFamily="34" charset="0"/>
              <a:buChar char="•"/>
            </a:pPr>
            <a:r>
              <a:rPr lang="ko-KR" altLang="en-US" dirty="0" smtClean="0"/>
              <a:t>접근제어 대상 식별</a:t>
            </a:r>
            <a:endParaRPr lang="en-US" altLang="ko-KR" dirty="0" smtClean="0"/>
          </a:p>
          <a:p>
            <a:pPr marL="742950" lvl="1" indent="-285750">
              <a:buFont typeface="Arial" panose="020B0604020202020204" pitchFamily="34" charset="0"/>
              <a:buChar char="•"/>
            </a:pPr>
            <a:r>
              <a:rPr lang="ko-KR" altLang="en-US" dirty="0" smtClean="0"/>
              <a:t>데이터</a:t>
            </a:r>
            <a:r>
              <a:rPr lang="en-US" altLang="ko-KR" dirty="0" smtClean="0"/>
              <a:t>(</a:t>
            </a:r>
            <a:r>
              <a:rPr lang="ko-KR" altLang="en-US" dirty="0" smtClean="0"/>
              <a:t>테이블</a:t>
            </a:r>
            <a:r>
              <a:rPr lang="en-US" altLang="ko-KR" dirty="0" smtClean="0"/>
              <a:t>, </a:t>
            </a:r>
            <a:r>
              <a:rPr lang="ko-KR" altLang="en-US" dirty="0" smtClean="0"/>
              <a:t>컬럼</a:t>
            </a:r>
            <a:r>
              <a:rPr lang="en-US" altLang="ko-KR" dirty="0" smtClean="0"/>
              <a:t>)</a:t>
            </a:r>
          </a:p>
          <a:p>
            <a:pPr marL="742950" lvl="1" indent="-285750">
              <a:buFont typeface="Arial" panose="020B0604020202020204" pitchFamily="34" charset="0"/>
              <a:buChar char="•"/>
            </a:pPr>
            <a:r>
              <a:rPr lang="en-US" altLang="ko-KR" dirty="0" smtClean="0"/>
              <a:t>DB </a:t>
            </a:r>
            <a:r>
              <a:rPr lang="ko-KR" altLang="en-US" dirty="0" smtClean="0"/>
              <a:t>계정</a:t>
            </a:r>
            <a:endParaRPr lang="en-US" altLang="ko-KR" dirty="0" smtClean="0"/>
          </a:p>
          <a:p>
            <a:pPr marL="742950" lvl="1" indent="-285750">
              <a:buFont typeface="Arial" panose="020B0604020202020204" pitchFamily="34" charset="0"/>
              <a:buChar char="•"/>
            </a:pPr>
            <a:r>
              <a:rPr lang="ko-KR" altLang="en-US" dirty="0" smtClean="0"/>
              <a:t>세션</a:t>
            </a:r>
            <a:endParaRPr lang="en-US" altLang="ko-KR" dirty="0" smtClean="0"/>
          </a:p>
          <a:p>
            <a:pPr marL="285750" indent="-285750">
              <a:buFont typeface="Arial" panose="020B0604020202020204" pitchFamily="34" charset="0"/>
              <a:buChar char="•"/>
            </a:pPr>
            <a:r>
              <a:rPr lang="ko-KR" altLang="en-US" dirty="0" smtClean="0"/>
              <a:t>접근제어 방법 식별</a:t>
            </a:r>
            <a:endParaRPr lang="en-US" altLang="ko-KR" dirty="0" smtClean="0"/>
          </a:p>
          <a:p>
            <a:pPr marL="742950" lvl="1" indent="-285750">
              <a:buFont typeface="Arial" panose="020B0604020202020204" pitchFamily="34" charset="0"/>
              <a:buChar char="•"/>
            </a:pPr>
            <a:r>
              <a:rPr lang="ko-KR" altLang="en-US" dirty="0" smtClean="0"/>
              <a:t>제어</a:t>
            </a:r>
            <a:r>
              <a:rPr lang="en-US" altLang="ko-KR" dirty="0" smtClean="0"/>
              <a:t>(</a:t>
            </a:r>
            <a:r>
              <a:rPr lang="ko-KR" altLang="en-US" dirty="0" smtClean="0"/>
              <a:t>필터</a:t>
            </a:r>
            <a:r>
              <a:rPr lang="en-US" altLang="ko-KR" dirty="0" smtClean="0"/>
              <a:t>)</a:t>
            </a:r>
            <a:r>
              <a:rPr lang="ko-KR" altLang="en-US" dirty="0" smtClean="0"/>
              <a:t> 조건</a:t>
            </a:r>
            <a:endParaRPr lang="en-US" altLang="ko-KR" dirty="0" smtClean="0"/>
          </a:p>
          <a:p>
            <a:pPr marL="742950" lvl="1" indent="-285750">
              <a:buFont typeface="Arial" panose="020B0604020202020204" pitchFamily="34" charset="0"/>
              <a:buChar char="•"/>
            </a:pPr>
            <a:r>
              <a:rPr lang="ko-KR" altLang="en-US" dirty="0" smtClean="0"/>
              <a:t>정책 타입 결정</a:t>
            </a:r>
            <a:endParaRPr lang="en-US" altLang="ko-KR" dirty="0" smtClean="0"/>
          </a:p>
          <a:p>
            <a:pPr marL="1200150" lvl="2" indent="-285750">
              <a:buFont typeface="Arial" panose="020B0604020202020204" pitchFamily="34" charset="0"/>
              <a:buChar char="•"/>
            </a:pPr>
            <a:r>
              <a:rPr lang="en-US" altLang="ko-KR" dirty="0" smtClean="0"/>
              <a:t>Dynamic/static</a:t>
            </a:r>
          </a:p>
          <a:p>
            <a:pPr marL="1200150" lvl="2" indent="-285750">
              <a:buFont typeface="Arial" panose="020B0604020202020204" pitchFamily="34" charset="0"/>
              <a:buChar char="•"/>
            </a:pPr>
            <a:r>
              <a:rPr lang="en-US" altLang="ko-KR" dirty="0" smtClean="0"/>
              <a:t>context</a:t>
            </a:r>
          </a:p>
          <a:p>
            <a:pPr marL="1200150" lvl="2" indent="-285750">
              <a:buFont typeface="Arial" panose="020B0604020202020204" pitchFamily="34" charset="0"/>
              <a:buChar char="•"/>
            </a:pPr>
            <a:endParaRPr lang="ko-KR" altLang="en-US" dirty="0"/>
          </a:p>
        </p:txBody>
      </p:sp>
      <p:sp>
        <p:nvSpPr>
          <p:cNvPr id="17" name="모서리가 둥근 직사각형 16"/>
          <p:cNvSpPr/>
          <p:nvPr/>
        </p:nvSpPr>
        <p:spPr>
          <a:xfrm>
            <a:off x="4522734" y="2980377"/>
            <a:ext cx="3364237" cy="2783426"/>
          </a:xfrm>
          <a:prstGeom prst="roundRect">
            <a:avLst>
              <a:gd name="adj" fmla="val 1041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8" name="TextBox 17"/>
          <p:cNvSpPr txBox="1"/>
          <p:nvPr/>
        </p:nvSpPr>
        <p:spPr>
          <a:xfrm>
            <a:off x="4666041" y="3362687"/>
            <a:ext cx="2586414"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Policy</a:t>
            </a:r>
            <a:r>
              <a:rPr lang="ko-KR" altLang="en-US" dirty="0" smtClean="0"/>
              <a:t> </a:t>
            </a:r>
            <a:r>
              <a:rPr lang="en-US" altLang="ko-KR" dirty="0" smtClean="0"/>
              <a:t>Function </a:t>
            </a:r>
            <a:r>
              <a:rPr lang="ko-KR" altLang="en-US" dirty="0" smtClean="0"/>
              <a:t>생성</a:t>
            </a:r>
            <a:endParaRPr lang="en-US" altLang="ko-KR" dirty="0" smtClean="0"/>
          </a:p>
          <a:p>
            <a:pPr marL="285750" indent="-285750">
              <a:buFont typeface="Arial" panose="020B0604020202020204" pitchFamily="34" charset="0"/>
              <a:buChar char="•"/>
            </a:pPr>
            <a:r>
              <a:rPr lang="en-US" altLang="ko-KR" dirty="0" smtClean="0"/>
              <a:t>Policy </a:t>
            </a:r>
            <a:r>
              <a:rPr lang="ko-KR" altLang="en-US" dirty="0" smtClean="0"/>
              <a:t>생성</a:t>
            </a:r>
            <a:endParaRPr lang="ko-KR" altLang="en-US" dirty="0"/>
          </a:p>
        </p:txBody>
      </p:sp>
      <p:sp>
        <p:nvSpPr>
          <p:cNvPr id="19" name="모서리가 둥근 직사각형 18"/>
          <p:cNvSpPr/>
          <p:nvPr/>
        </p:nvSpPr>
        <p:spPr>
          <a:xfrm>
            <a:off x="8189820" y="2980377"/>
            <a:ext cx="3364237" cy="2783426"/>
          </a:xfrm>
          <a:prstGeom prst="roundRect">
            <a:avLst>
              <a:gd name="adj" fmla="val 1041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0" name="TextBox 19"/>
          <p:cNvSpPr txBox="1"/>
          <p:nvPr/>
        </p:nvSpPr>
        <p:spPr>
          <a:xfrm>
            <a:off x="8398456" y="3362687"/>
            <a:ext cx="2888868"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Policy Enable &amp; Disable</a:t>
            </a:r>
            <a:endParaRPr lang="ko-KR" altLang="en-US" dirty="0"/>
          </a:p>
        </p:txBody>
      </p:sp>
      <p:sp>
        <p:nvSpPr>
          <p:cNvPr id="21" name="오른쪽 화살표 20"/>
          <p:cNvSpPr/>
          <p:nvPr/>
        </p:nvSpPr>
        <p:spPr>
          <a:xfrm>
            <a:off x="4219885" y="2385753"/>
            <a:ext cx="1025446" cy="2493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2" name="오른쪽 화살표 21"/>
          <p:cNvSpPr/>
          <p:nvPr/>
        </p:nvSpPr>
        <p:spPr>
          <a:xfrm>
            <a:off x="7611478" y="2415488"/>
            <a:ext cx="1025446" cy="24938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3772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VPD </a:t>
            </a:r>
            <a:r>
              <a:rPr lang="ko-KR" altLang="en-US" dirty="0" smtClean="0"/>
              <a:t>세부 구성 기능</a:t>
            </a:r>
            <a:endParaRPr lang="ko-KR" altLang="en-US" dirty="0"/>
          </a:p>
        </p:txBody>
      </p:sp>
      <p:sp>
        <p:nvSpPr>
          <p:cNvPr id="6" name="텍스트 개체 틀 5"/>
          <p:cNvSpPr>
            <a:spLocks noGrp="1"/>
          </p:cNvSpPr>
          <p:nvPr>
            <p:ph type="body" sz="quarter" idx="11"/>
          </p:nvPr>
        </p:nvSpPr>
        <p:spPr/>
        <p:txBody>
          <a:bodyPr/>
          <a:lstStyle/>
          <a:p>
            <a:r>
              <a:rPr lang="ko-KR" altLang="en-US" dirty="0" smtClean="0"/>
              <a:t>컴포넌트</a:t>
            </a:r>
            <a:endParaRPr lang="ko-KR" altLang="en-US" dirty="0"/>
          </a:p>
        </p:txBody>
      </p:sp>
      <p:sp>
        <p:nvSpPr>
          <p:cNvPr id="12" name="내용 개체 틀 11"/>
          <p:cNvSpPr>
            <a:spLocks noGrp="1"/>
          </p:cNvSpPr>
          <p:nvPr>
            <p:ph sz="quarter" idx="14"/>
          </p:nvPr>
        </p:nvSpPr>
        <p:spPr/>
        <p:txBody>
          <a:bodyPr/>
          <a:lstStyle/>
          <a:p>
            <a:pPr marL="342900" indent="-342900">
              <a:buAutoNum type="arabicPeriod"/>
            </a:pPr>
            <a:r>
              <a:rPr lang="en-US" altLang="ko-KR" sz="2400" b="1" dirty="0" smtClean="0"/>
              <a:t>Policy Function</a:t>
            </a:r>
          </a:p>
          <a:p>
            <a:pPr marL="708660" lvl="1" indent="-342900"/>
            <a:r>
              <a:rPr lang="ko-KR" altLang="en-US" dirty="0" smtClean="0"/>
              <a:t>동적 </a:t>
            </a:r>
            <a:r>
              <a:rPr lang="en-US" altLang="ko-KR" dirty="0" smtClean="0"/>
              <a:t>WHEWE </a:t>
            </a:r>
            <a:r>
              <a:rPr lang="ko-KR" altLang="en-US" dirty="0" smtClean="0"/>
              <a:t>절을 강제 적용하도록 제어하는 함수</a:t>
            </a:r>
            <a:endParaRPr lang="en-US" altLang="ko-KR" dirty="0" smtClean="0"/>
          </a:p>
          <a:p>
            <a:pPr marL="708660" lvl="1" indent="-342900"/>
            <a:r>
              <a:rPr lang="en-US" altLang="ko-KR" dirty="0" smtClean="0"/>
              <a:t>[must] </a:t>
            </a:r>
            <a:r>
              <a:rPr lang="ko-KR" altLang="en-US" dirty="0" smtClean="0"/>
              <a:t>동적</a:t>
            </a:r>
            <a:r>
              <a:rPr lang="en-US" altLang="ko-KR" dirty="0" smtClean="0"/>
              <a:t> WHERE </a:t>
            </a:r>
            <a:r>
              <a:rPr lang="ko-KR" altLang="en-US" dirty="0" smtClean="0"/>
              <a:t>절을 생성하기 위해 필요 </a:t>
            </a:r>
            <a:r>
              <a:rPr lang="en-US" altLang="ko-KR" dirty="0" smtClean="0"/>
              <a:t>(not procedure)</a:t>
            </a:r>
          </a:p>
          <a:p>
            <a:pPr marL="708660" lvl="1" indent="-342900"/>
            <a:endParaRPr lang="en-US" altLang="ko-KR" dirty="0" smtClean="0"/>
          </a:p>
        </p:txBody>
      </p:sp>
      <p:sp>
        <p:nvSpPr>
          <p:cNvPr id="13" name="내용 개체 틀 12"/>
          <p:cNvSpPr>
            <a:spLocks noGrp="1"/>
          </p:cNvSpPr>
          <p:nvPr>
            <p:ph sz="quarter" idx="15"/>
          </p:nvPr>
        </p:nvSpPr>
        <p:spPr/>
        <p:txBody>
          <a:bodyPr/>
          <a:lstStyle/>
          <a:p>
            <a:r>
              <a:rPr lang="en-US" altLang="ko-KR" sz="2400" b="1" dirty="0" smtClean="0"/>
              <a:t>2. Policy </a:t>
            </a:r>
            <a:endParaRPr lang="en-US" altLang="ko-KR" sz="2400" b="1" dirty="0"/>
          </a:p>
          <a:p>
            <a:pPr lvl="1"/>
            <a:r>
              <a:rPr lang="en-US" altLang="ko-KR" dirty="0" smtClean="0"/>
              <a:t>Function</a:t>
            </a:r>
            <a:r>
              <a:rPr lang="ko-KR" altLang="en-US" dirty="0" smtClean="0"/>
              <a:t>을 붙이기 위한 정책</a:t>
            </a:r>
            <a:endParaRPr lang="en-US" altLang="ko-KR" dirty="0" smtClean="0"/>
          </a:p>
          <a:p>
            <a:pPr lvl="1"/>
            <a:r>
              <a:rPr lang="en-US" altLang="ko-KR" dirty="0" smtClean="0"/>
              <a:t>DBMS_RLS </a:t>
            </a:r>
            <a:r>
              <a:rPr lang="ko-KR" altLang="en-US" dirty="0" smtClean="0"/>
              <a:t>패키지를 사용하여 생성</a:t>
            </a:r>
            <a:endParaRPr lang="en-US" altLang="ko-KR" dirty="0" smtClean="0"/>
          </a:p>
          <a:p>
            <a:pPr lvl="2"/>
            <a:r>
              <a:rPr lang="ko-KR" altLang="en-US" dirty="0" smtClean="0"/>
              <a:t>정책 관리 및 세분화된 접근제어 기능 내장</a:t>
            </a:r>
            <a:endParaRPr lang="en-US" altLang="ko-KR" dirty="0" smtClean="0"/>
          </a:p>
          <a:p>
            <a:pPr lvl="2"/>
            <a:r>
              <a:rPr lang="ko-KR" altLang="en-US" dirty="0" smtClean="0"/>
              <a:t>특정 </a:t>
            </a:r>
            <a:r>
              <a:rPr lang="en-US" altLang="ko-KR" dirty="0"/>
              <a:t>SQL </a:t>
            </a:r>
            <a:r>
              <a:rPr lang="ko-KR" altLang="en-US" dirty="0"/>
              <a:t>문 </a:t>
            </a:r>
            <a:r>
              <a:rPr lang="ko-KR" altLang="en-US" dirty="0" smtClean="0"/>
              <a:t>유형</a:t>
            </a:r>
            <a:r>
              <a:rPr lang="en-US" altLang="ko-KR" dirty="0" smtClean="0"/>
              <a:t>(SELECT, INSERT, UPDATE, DELETE, INDEX)</a:t>
            </a:r>
            <a:r>
              <a:rPr lang="ko-KR" altLang="en-US" dirty="0" smtClean="0"/>
              <a:t>에 </a:t>
            </a:r>
            <a:r>
              <a:rPr lang="ko-KR" altLang="en-US" dirty="0"/>
              <a:t>대한 정책 </a:t>
            </a:r>
            <a:r>
              <a:rPr lang="ko-KR" altLang="en-US" dirty="0" smtClean="0"/>
              <a:t>시행 가능 </a:t>
            </a:r>
            <a:endParaRPr lang="en-US" altLang="ko-KR" dirty="0" smtClean="0"/>
          </a:p>
          <a:p>
            <a:pPr lvl="2"/>
            <a:r>
              <a:rPr lang="en-US" altLang="ko-KR" dirty="0" smtClean="0"/>
              <a:t>SQL type </a:t>
            </a:r>
            <a:r>
              <a:rPr lang="ko-KR" altLang="en-US" dirty="0" err="1" smtClean="0"/>
              <a:t>미지정시</a:t>
            </a:r>
            <a:r>
              <a:rPr lang="ko-KR" altLang="en-US" dirty="0" smtClean="0"/>
              <a:t> </a:t>
            </a:r>
            <a:r>
              <a:rPr lang="en-US" altLang="ko-KR" dirty="0"/>
              <a:t>SELECT, INSERT, UPDATE, </a:t>
            </a:r>
            <a:r>
              <a:rPr lang="en-US" altLang="ko-KR" dirty="0" smtClean="0"/>
              <a:t>DELETE </a:t>
            </a:r>
            <a:r>
              <a:rPr lang="ko-KR" altLang="en-US" dirty="0" smtClean="0"/>
              <a:t>가 기본으로 작용</a:t>
            </a:r>
            <a:r>
              <a:rPr lang="en-US" altLang="ko-KR" dirty="0" smtClean="0"/>
              <a:t>(INDEX </a:t>
            </a:r>
            <a:r>
              <a:rPr lang="ko-KR" altLang="en-US" dirty="0" smtClean="0"/>
              <a:t>제외</a:t>
            </a:r>
            <a:r>
              <a:rPr lang="en-US" altLang="ko-KR" dirty="0" smtClean="0"/>
              <a:t>)</a:t>
            </a:r>
            <a:r>
              <a:rPr lang="ko-KR" altLang="en-US" dirty="0" smtClean="0"/>
              <a:t> </a:t>
            </a:r>
            <a:endParaRPr lang="en-US" altLang="ko-KR" dirty="0" smtClean="0"/>
          </a:p>
          <a:p>
            <a:pPr lvl="1"/>
            <a:r>
              <a:rPr lang="en-US" altLang="ko-KR" dirty="0" smtClean="0"/>
              <a:t>SYS </a:t>
            </a:r>
            <a:r>
              <a:rPr lang="ko-KR" altLang="en-US" dirty="0" smtClean="0"/>
              <a:t>외의 사용자는 </a:t>
            </a:r>
            <a:r>
              <a:rPr lang="en-US" altLang="ko-KR" dirty="0" smtClean="0"/>
              <a:t>EXECUTE privilege </a:t>
            </a:r>
            <a:r>
              <a:rPr lang="ko-KR" altLang="en-US" dirty="0" smtClean="0"/>
              <a:t>필요</a:t>
            </a:r>
            <a:endParaRPr lang="en-US" altLang="ko-KR" dirty="0" smtClean="0"/>
          </a:p>
          <a:p>
            <a:pPr lvl="1"/>
            <a:r>
              <a:rPr lang="en-US" altLang="ko-KR" dirty="0" smtClean="0"/>
              <a:t>DBMS_RLS.ADD_POLICY </a:t>
            </a:r>
            <a:r>
              <a:rPr lang="ko-KR" altLang="en-US" dirty="0" smtClean="0"/>
              <a:t>프로시저로 대상 객체에 적용</a:t>
            </a:r>
            <a:endParaRPr lang="ko-KR" altLang="en-US" dirty="0"/>
          </a:p>
        </p:txBody>
      </p:sp>
      <p:sp>
        <p:nvSpPr>
          <p:cNvPr id="4" name="슬라이드 번호 개체 틀 3"/>
          <p:cNvSpPr>
            <a:spLocks noGrp="1"/>
          </p:cNvSpPr>
          <p:nvPr>
            <p:ph type="sldNum" sz="quarter" idx="4"/>
          </p:nvPr>
        </p:nvSpPr>
        <p:spPr/>
        <p:txBody>
          <a:bodyPr/>
          <a:lstStyle/>
          <a:p>
            <a:fld id="{345D60D9-5372-5F40-9443-0F9AE5BDC3C8}" type="slidenum">
              <a:rPr lang="en-US" smtClean="0"/>
              <a:t>9</a:t>
            </a:fld>
            <a:endParaRPr lang="en-US"/>
          </a:p>
        </p:txBody>
      </p:sp>
      <p:sp>
        <p:nvSpPr>
          <p:cNvPr id="5" name="바닥글 개체 틀 4"/>
          <p:cNvSpPr>
            <a:spLocks noGrp="1"/>
          </p:cNvSpPr>
          <p:nvPr>
            <p:ph type="ftr" sz="quarter" idx="3"/>
          </p:nvPr>
        </p:nvSpPr>
        <p:spPr/>
        <p:txBody>
          <a:bodyPr/>
          <a:lstStyle/>
          <a:p>
            <a:r>
              <a:rPr lang="en-US" smtClean="0"/>
              <a:t>Copyright © 2020, Oracle and/or its affiliates. All rights reserved.</a:t>
            </a:r>
            <a:endParaRPr lang="en-US"/>
          </a:p>
        </p:txBody>
      </p:sp>
      <p:sp>
        <p:nvSpPr>
          <p:cNvPr id="15" name="TextBox 14"/>
          <p:cNvSpPr txBox="1"/>
          <p:nvPr/>
        </p:nvSpPr>
        <p:spPr>
          <a:xfrm>
            <a:off x="762000" y="5414234"/>
            <a:ext cx="7621240" cy="523220"/>
          </a:xfrm>
          <a:prstGeom prst="rect">
            <a:avLst/>
          </a:prstGeom>
          <a:solidFill>
            <a:schemeClr val="accent2">
              <a:lumMod val="60000"/>
              <a:lumOff val="40000"/>
            </a:schemeClr>
          </a:solidFill>
        </p:spPr>
        <p:txBody>
          <a:bodyPr wrap="square" rtlCol="0">
            <a:spAutoFit/>
          </a:bodyPr>
          <a:lstStyle/>
          <a:p>
            <a:pPr algn="ctr"/>
            <a:r>
              <a:rPr lang="en-US" altLang="ko-KR" sz="2800" b="1" dirty="0" smtClean="0"/>
              <a:t>Oracle</a:t>
            </a:r>
            <a:r>
              <a:rPr lang="ko-KR" altLang="en-US" sz="2800" b="1" dirty="0" smtClean="0"/>
              <a:t> </a:t>
            </a:r>
            <a:r>
              <a:rPr lang="en-US" altLang="ko-KR" sz="2800" b="1" dirty="0" smtClean="0"/>
              <a:t>VPD Policy = VPD Function + Policy</a:t>
            </a:r>
            <a:endParaRPr lang="ko-KR" altLang="en-US" sz="2800" b="1" dirty="0"/>
          </a:p>
        </p:txBody>
      </p:sp>
    </p:spTree>
    <p:extLst>
      <p:ext uri="{BB962C8B-B14F-4D97-AF65-F5344CB8AC3E}">
        <p14:creationId xmlns:p14="http://schemas.microsoft.com/office/powerpoint/2010/main" val="285029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4.14 unknown"/>
  <p:tag name="AS_RELEASE_DATE" val="2018.12.31"/>
  <p:tag name="AS_TITLE" val="Aspose.Slides for Java"/>
  <p:tag name="AS_VERSION" val="18.12"/>
</p:tagLst>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3" id="{A5A93476-9F5B-49AA-AF3E-00ACE74C4830}" vid="{BF579D47-512F-4F32-A1EB-C76BAD311BA8}"/>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racle Sans"/>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5348</TotalTime>
  <Words>5819</Words>
  <Application>Microsoft Office PowerPoint</Application>
  <PresentationFormat>와이드스크린</PresentationFormat>
  <Paragraphs>1169</Paragraphs>
  <Slides>53</Slides>
  <Notes>3</Notes>
  <HiddenSlides>0</HiddenSlides>
  <MMClips>0</MMClips>
  <ScaleCrop>false</ScaleCrop>
  <HeadingPairs>
    <vt:vector size="8" baseType="variant">
      <vt:variant>
        <vt:lpstr>사용한 글꼴</vt:lpstr>
      </vt:variant>
      <vt:variant>
        <vt:i4>11</vt:i4>
      </vt:variant>
      <vt:variant>
        <vt:lpstr>테마</vt:lpstr>
      </vt:variant>
      <vt:variant>
        <vt:i4>2</vt:i4>
      </vt:variant>
      <vt:variant>
        <vt:lpstr>포함된 OLE 서버</vt:lpstr>
      </vt:variant>
      <vt:variant>
        <vt:i4>1</vt:i4>
      </vt:variant>
      <vt:variant>
        <vt:lpstr>슬라이드 제목</vt:lpstr>
      </vt:variant>
      <vt:variant>
        <vt:i4>53</vt:i4>
      </vt:variant>
    </vt:vector>
  </HeadingPairs>
  <TitlesOfParts>
    <vt:vector size="67" baseType="lpstr">
      <vt:lpstr>Gill Sans</vt:lpstr>
      <vt:lpstr>System Font Regular</vt:lpstr>
      <vt:lpstr>굴림체</vt:lpstr>
      <vt:lpstr>맑은 고딕</vt:lpstr>
      <vt:lpstr>Arial</vt:lpstr>
      <vt:lpstr>Calibri</vt:lpstr>
      <vt:lpstr>Georgia</vt:lpstr>
      <vt:lpstr>Oracle Sans</vt:lpstr>
      <vt:lpstr>Oracle Sans Light</vt:lpstr>
      <vt:lpstr>Times</vt:lpstr>
      <vt:lpstr>Wingdings</vt:lpstr>
      <vt:lpstr>Parent Master</vt:lpstr>
      <vt:lpstr>Dark Master</vt:lpstr>
      <vt:lpstr>비트맵 이미지</vt:lpstr>
      <vt:lpstr>PowerPoint 프레젠테이션</vt:lpstr>
      <vt:lpstr>PowerPoint 프레젠테이션</vt:lpstr>
      <vt:lpstr>오라클 Security 사상 defense in depth – 데이터 근접 방호</vt:lpstr>
      <vt:lpstr>PowerPoint 프레젠테이션</vt:lpstr>
      <vt:lpstr>PowerPoint 프레젠테이션</vt:lpstr>
      <vt:lpstr>VPD(Oracle Virtual Private Database) 요약</vt:lpstr>
      <vt:lpstr>VPD 강점</vt:lpstr>
      <vt:lpstr>VPD 구현 방법/절차</vt:lpstr>
      <vt:lpstr>VPD 세부 구성 기능</vt:lpstr>
      <vt:lpstr>VPD 세부 구성 기능</vt:lpstr>
      <vt:lpstr>VPD 세부 구성기능</vt:lpstr>
      <vt:lpstr>What is an Application Context? </vt:lpstr>
      <vt:lpstr>VPD 샘플 “deptno = 30”을 제외한 Row들 리턴</vt:lpstr>
      <vt:lpstr>VPD 샘플 Null값으로 컬럼값 마스킹된 상태로 Row들 리턴</vt:lpstr>
      <vt:lpstr>Oracle Virtual Private Database 실습 Application Context 기반 제어(basic)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Oracle Virtual Private Database 실습 Application Context 기반 제어(Policy group)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does this new template look so different?</dc:title>
  <dc:creator>Carl Ray</dc:creator>
  <cp:lastModifiedBy>woonyong Ko</cp:lastModifiedBy>
  <cp:revision>669</cp:revision>
  <dcterms:created xsi:type="dcterms:W3CDTF">2020-04-07T16:07:57Z</dcterms:created>
  <dcterms:modified xsi:type="dcterms:W3CDTF">2021-12-05T07:27:12Z</dcterms:modified>
</cp:coreProperties>
</file>